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26" d="100"/>
          <a:sy n="126" d="100"/>
        </p:scale>
        <p:origin x="-360" y="-48"/>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3">
        <a:schemeClr val="bg2"/>
      </p:bgRef>
    </p:bg>
    <p:spTree>
      <p:nvGrpSpPr>
        <p:cNvPr id="1" name=""/>
        <p:cNvGrpSpPr/>
        <p:nvPr/>
      </p:nvGrpSpPr>
      <p:grpSpPr>
        <a:xfrm>
          <a:off x="0" y="0"/>
          <a:ext cx="0" cy="0"/>
          <a:chOff x="0" y="0"/>
          <a:chExt cx="0" cy="0"/>
        </a:xfrm>
      </p:grpSpPr>
      <p:pic>
        <p:nvPicPr>
          <p:cNvPr id="9" name="图片 8"/>
          <p:cNvPicPr>
            <a:picLocks noChangeAspect="1"/>
          </p:cNvPicPr>
          <p:nvPr/>
        </p:nvPicPr>
        <p:blipFill>
          <a:blip r:embed="rId2">
            <a:duotone>
              <a:schemeClr val="bg2"/>
              <a:srgbClr val="FFF1C1"/>
            </a:duotone>
            <a:lum bright="-10000" contrast="-40000"/>
          </a:blip>
          <a:stretch>
            <a:fillRect/>
          </a:stretch>
        </p:blipFill>
        <p:spPr>
          <a:xfrm>
            <a:off x="2" y="3911212"/>
            <a:ext cx="1472173" cy="1232288"/>
          </a:xfrm>
          <a:prstGeom prst="rect">
            <a:avLst/>
          </a:prstGeom>
          <a:noFill/>
          <a:ln>
            <a:noFill/>
          </a:ln>
        </p:spPr>
      </p:pic>
      <p:sp>
        <p:nvSpPr>
          <p:cNvPr id="2" name="标题 1"/>
          <p:cNvSpPr>
            <a:spLocks noGrp="1"/>
          </p:cNvSpPr>
          <p:nvPr>
            <p:ph type="ctrTitle"/>
          </p:nvPr>
        </p:nvSpPr>
        <p:spPr>
          <a:xfrm>
            <a:off x="685800" y="910817"/>
            <a:ext cx="7772400" cy="1102519"/>
          </a:xfrm>
        </p:spPr>
        <p:txBody>
          <a:bodyPr/>
          <a:lstStyle>
            <a:lvl1pPr algn="ctr">
              <a:defRPr sz="4800"/>
            </a:lvl1pPr>
          </a:lstStyle>
          <a:p>
            <a:r>
              <a:rPr kumimoji="0" lang="zh-CN" altLang="en-US" smtClean="0"/>
              <a:t>单击此处编辑母版标题样式</a:t>
            </a:r>
            <a:endParaRPr kumimoji="0" lang="en-US"/>
          </a:p>
        </p:txBody>
      </p:sp>
      <p:sp>
        <p:nvSpPr>
          <p:cNvPr id="3" name="副标题 2"/>
          <p:cNvSpPr>
            <a:spLocks noGrp="1"/>
          </p:cNvSpPr>
          <p:nvPr>
            <p:ph type="subTitle" idx="1"/>
          </p:nvPr>
        </p:nvSpPr>
        <p:spPr>
          <a:xfrm>
            <a:off x="1521733" y="2069686"/>
            <a:ext cx="6100534" cy="1305742"/>
          </a:xfrm>
        </p:spPr>
        <p:txBody>
          <a:bodyPr anchor="t"/>
          <a:lstStyle>
            <a:lvl1pPr marL="0" indent="0" algn="ctr">
              <a:buNone/>
              <a:defRPr lang="zh-CN" altLang="en-US" dirty="0">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zh-CN" altLang="en-US" smtClean="0"/>
              <a:t>单击此处编辑母版副标题样式</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2018/4/4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矩形 6"/>
          <p:cNvSpPr/>
          <p:nvPr/>
        </p:nvSpPr>
        <p:spPr>
          <a:xfrm>
            <a:off x="0" y="0"/>
            <a:ext cx="6696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lvl1pPr algn="r">
              <a:defRPr/>
            </a:lvl1p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1125133"/>
            <a:ext cx="8229600" cy="3536180"/>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2018/4/4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8" name="图片 7"/>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7" name="矩形 6"/>
          <p:cNvSpPr/>
          <p:nvPr/>
        </p:nvSpPr>
        <p:spPr>
          <a:xfrm>
            <a:off x="0" y="0"/>
            <a:ext cx="6696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竖排标题 1"/>
          <p:cNvSpPr>
            <a:spLocks noGrp="1"/>
          </p:cNvSpPr>
          <p:nvPr>
            <p:ph type="title" orient="vert"/>
          </p:nvPr>
        </p:nvSpPr>
        <p:spPr>
          <a:xfrm>
            <a:off x="7286644" y="205979"/>
            <a:ext cx="1400156" cy="4455333"/>
          </a:xfrm>
        </p:spPr>
        <p:txBody>
          <a:bodyPr vert="eaVert"/>
          <a:lstStyle>
            <a:lvl1pPr algn="ctr">
              <a:defRPr>
                <a:effectLst>
                  <a:outerShdw dist="50800" dir="18900000" algn="tl" rotWithShape="0">
                    <a:srgbClr val="000000">
                      <a:alpha val="75000"/>
                    </a:srgbClr>
                  </a:outerShdw>
                </a:effectLst>
              </a:defRPr>
            </a:lvl1p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05979"/>
            <a:ext cx="6758006" cy="4455333"/>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2018/4/4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8" name="图片 7"/>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p:cNvSpPr/>
          <p:nvPr/>
        </p:nvSpPr>
        <p:spPr>
          <a:xfrm>
            <a:off x="0" y="0"/>
            <a:ext cx="6696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lvl1pPr algn="l">
              <a:defRPr/>
            </a:lvl1pPr>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2018/4/4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8" name="图片 7"/>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3">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3107527"/>
            <a:ext cx="7772400" cy="1021556"/>
          </a:xfrm>
        </p:spPr>
        <p:txBody>
          <a:bodyPr anchor="t"/>
          <a:lstStyle>
            <a:lvl1pPr algn="l">
              <a:defRPr sz="4000" b="1" cap="all"/>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722313" y="1982387"/>
            <a:ext cx="7772400" cy="1125140"/>
          </a:xfrm>
        </p:spPr>
        <p:txBody>
          <a:bodyPr anchor="b"/>
          <a:lstStyle>
            <a:lvl1pPr marL="0" indent="0">
              <a:buNone/>
              <a:defRPr lang="zh-CN" altLang="en-US" sz="2800" smtClean="0">
                <a:effectLst/>
              </a:defRPr>
            </a:lvl1pPr>
            <a:lvl2pPr marL="457200" indent="0">
              <a:buNone/>
              <a:defRPr lang="zh-CN" altLang="en-US" sz="2400" smtClean="0">
                <a:effectLst/>
              </a:defRPr>
            </a:lvl2pPr>
            <a:lvl3pPr marL="914400" indent="0">
              <a:buNone/>
              <a:defRPr lang="zh-CN" altLang="en-US" sz="2000" smtClean="0">
                <a:effectLst/>
              </a:defRPr>
            </a:lvl3pPr>
            <a:lvl4pPr marL="1371600" indent="0">
              <a:buNone/>
              <a:defRPr lang="zh-CN" altLang="en-US" sz="1600" smtClean="0">
                <a:effectLst/>
              </a:defRPr>
            </a:lvl4pPr>
            <a:lvl5pPr marL="1828800" indent="0">
              <a:buNone/>
              <a:defRPr lang="zh-CN" altLang="en-US" sz="1400" dirty="0" smtClean="0">
                <a:effectLst/>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2018/4/4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7" name="图片 6"/>
          <p:cNvPicPr>
            <a:picLocks noChangeAspect="1"/>
          </p:cNvPicPr>
          <p:nvPr/>
        </p:nvPicPr>
        <p:blipFill>
          <a:blip r:embed="rId2">
            <a:duotone>
              <a:schemeClr val="bg2"/>
              <a:srgbClr val="FFF1C1"/>
            </a:duotone>
            <a:lum bright="-10000" contrast="-30000"/>
          </a:blip>
          <a:stretch>
            <a:fillRect/>
          </a:stretch>
        </p:blipFill>
        <p:spPr>
          <a:xfrm>
            <a:off x="7480636" y="0"/>
            <a:ext cx="1663364" cy="1768073"/>
          </a:xfrm>
          <a:prstGeom prst="rect">
            <a:avLst/>
          </a:prstGeom>
          <a:noFill/>
          <a:ln>
            <a:noFill/>
          </a:ln>
        </p:spPr>
      </p:pic>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矩形 7"/>
          <p:cNvSpPr/>
          <p:nvPr/>
        </p:nvSpPr>
        <p:spPr>
          <a:xfrm>
            <a:off x="0" y="0"/>
            <a:ext cx="6552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2018/4/4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9" name="图片 8"/>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矩形 9"/>
          <p:cNvSpPr/>
          <p:nvPr/>
        </p:nvSpPr>
        <p:spPr>
          <a:xfrm>
            <a:off x="0" y="0"/>
            <a:ext cx="6408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2018/4/4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11" name="图片 10"/>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矩形 5"/>
          <p:cNvSpPr/>
          <p:nvPr/>
        </p:nvSpPr>
        <p:spPr>
          <a:xfrm>
            <a:off x="0" y="0"/>
            <a:ext cx="6696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2018/4/4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7" name="图片 6"/>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矩形 4"/>
          <p:cNvSpPr/>
          <p:nvPr/>
        </p:nvSpPr>
        <p:spPr>
          <a:xfrm>
            <a:off x="0" y="0"/>
            <a:ext cx="6696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日期占位符 1"/>
          <p:cNvSpPr>
            <a:spLocks noGrp="1"/>
          </p:cNvSpPr>
          <p:nvPr>
            <p:ph type="dt" sz="half" idx="10"/>
          </p:nvPr>
        </p:nvSpPr>
        <p:spPr/>
        <p:txBody>
          <a:bodyPr/>
          <a:lstStyle/>
          <a:p>
            <a:fld id="{530820CF-B880-4189-942D-D702A7CBA730}" type="datetimeFigureOut">
              <a:rPr lang="zh-CN" altLang="en-US" smtClean="0"/>
              <a:t>2018/4/4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6" name="图片 5"/>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矩形 7"/>
          <p:cNvSpPr/>
          <p:nvPr/>
        </p:nvSpPr>
        <p:spPr>
          <a:xfrm>
            <a:off x="0" y="0"/>
            <a:ext cx="6732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a:xfrm>
            <a:off x="461176" y="4018370"/>
            <a:ext cx="8226225" cy="576021"/>
          </a:xfrm>
        </p:spPr>
        <p:txBody>
          <a:bodyPr anchor="ctr"/>
          <a:lstStyle>
            <a:lvl1pPr algn="ctr">
              <a:defRPr lang="zh-CN" altLang="en-US" sz="3600" b="0" kern="1200" spc="50" dirty="0">
                <a:ln w="12700">
                  <a:noFill/>
                  <a:prstDash val="solid"/>
                </a:ln>
                <a:solidFill>
                  <a:schemeClr val="accent4"/>
                </a:solidFill>
                <a:effectLst>
                  <a:outerShdw blurRad="38100" dist="20320" dir="2700000" algn="tl" rotWithShape="0">
                    <a:srgbClr val="000000">
                      <a:alpha val="70000"/>
                    </a:srgbClr>
                  </a:outerShdw>
                </a:effectLst>
                <a:latin typeface="+mj-lt"/>
                <a:ea typeface="+mj-ea"/>
                <a:cs typeface="+mj-cs"/>
              </a:defRPr>
            </a:lvl1pPr>
          </a:lstStyle>
          <a:p>
            <a:r>
              <a:rPr kumimoji="0" lang="zh-CN" altLang="en-US" smtClean="0"/>
              <a:t>单击此处编辑母版标题样式</a:t>
            </a:r>
            <a:endParaRPr kumimoji="0" lang="en-US"/>
          </a:p>
        </p:txBody>
      </p:sp>
      <p:sp>
        <p:nvSpPr>
          <p:cNvPr id="3" name="内容占位符 2"/>
          <p:cNvSpPr>
            <a:spLocks noGrp="1"/>
          </p:cNvSpPr>
          <p:nvPr>
            <p:ph idx="1"/>
          </p:nvPr>
        </p:nvSpPr>
        <p:spPr>
          <a:xfrm>
            <a:off x="460382" y="321453"/>
            <a:ext cx="5111750" cy="364333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文本占位符 3"/>
          <p:cNvSpPr>
            <a:spLocks noGrp="1"/>
          </p:cNvSpPr>
          <p:nvPr>
            <p:ph type="body" sz="half" idx="2"/>
          </p:nvPr>
        </p:nvSpPr>
        <p:spPr>
          <a:xfrm>
            <a:off x="5679087" y="1017973"/>
            <a:ext cx="3008313" cy="29468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2018/4/4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9" name="图片 8"/>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矩形 7"/>
          <p:cNvSpPr/>
          <p:nvPr/>
        </p:nvSpPr>
        <p:spPr>
          <a:xfrm>
            <a:off x="0" y="0"/>
            <a:ext cx="6696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a:xfrm>
            <a:off x="695298" y="160718"/>
            <a:ext cx="7448602" cy="585789"/>
          </a:xfrm>
        </p:spPr>
        <p:txBody>
          <a:bodyPr anchor="ctr"/>
          <a:lstStyle>
            <a:lvl1pPr algn="ctr" rtl="0">
              <a:spcBef>
                <a:spcPct val="0"/>
              </a:spcBef>
              <a:buNone/>
              <a:defRPr sz="3600" b="0" kern="1200" spc="50">
                <a:ln w="12700">
                  <a:noFill/>
                  <a:prstDash val="solid"/>
                </a:ln>
                <a:solidFill>
                  <a:schemeClr val="accent4"/>
                </a:solidFill>
                <a:effectLst>
                  <a:outerShdw blurRad="38100" dist="20320" dir="2700000" algn="tl" rotWithShape="0">
                    <a:srgbClr val="000000">
                      <a:alpha val="70000"/>
                    </a:srgbClr>
                  </a:outerShdw>
                </a:effectLst>
                <a:latin typeface="+mj-lt"/>
                <a:ea typeface="+mj-ea"/>
                <a:cs typeface="+mj-cs"/>
              </a:defRPr>
            </a:lvl1pPr>
          </a:lstStyle>
          <a:p>
            <a:r>
              <a:rPr kumimoji="0" lang="zh-CN" altLang="en-US" smtClean="0"/>
              <a:t>单击此处编辑母版标题样式</a:t>
            </a:r>
            <a:endParaRPr kumimoji="0" lang="en-US"/>
          </a:p>
        </p:txBody>
      </p:sp>
      <p:sp>
        <p:nvSpPr>
          <p:cNvPr id="3" name="图片占位符 2"/>
          <p:cNvSpPr>
            <a:spLocks noGrp="1"/>
          </p:cNvSpPr>
          <p:nvPr>
            <p:ph type="pic" idx="1"/>
          </p:nvPr>
        </p:nvSpPr>
        <p:spPr>
          <a:xfrm>
            <a:off x="681015" y="750081"/>
            <a:ext cx="7452360" cy="3911231"/>
          </a:xfrm>
          <a:prstGeom prst="snip2DiagRect">
            <a:avLst>
              <a:gd name="adj1" fmla="val 0"/>
              <a:gd name="adj2" fmla="val 17946"/>
            </a:avLst>
          </a:prstGeom>
        </p:spPr>
        <p:style>
          <a:lnRef idx="2">
            <a:schemeClr val="accent1"/>
          </a:lnRef>
          <a:fillRef idx="1">
            <a:schemeClr val="lt1"/>
          </a:fillRef>
          <a:effectRef idx="0">
            <a:schemeClr val="accent1"/>
          </a:effectRef>
          <a:fontRef idx="minor">
            <a:schemeClr val="dk1"/>
          </a:fontRef>
        </p:style>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zh-CN" altLang="en-US" smtClean="0"/>
              <a:t>单击图标添加图片</a:t>
            </a:r>
            <a:endParaRPr kumimoji="0" lang="en-US"/>
          </a:p>
        </p:txBody>
      </p:sp>
      <p:sp>
        <p:nvSpPr>
          <p:cNvPr id="4" name="文本占位符 3"/>
          <p:cNvSpPr>
            <a:spLocks noGrp="1"/>
          </p:cNvSpPr>
          <p:nvPr>
            <p:ph type="body" sz="half" idx="2"/>
          </p:nvPr>
        </p:nvSpPr>
        <p:spPr>
          <a:xfrm>
            <a:off x="4953001" y="4682725"/>
            <a:ext cx="3180375" cy="460775"/>
          </a:xfrm>
        </p:spPr>
        <p:txBody>
          <a:bodyPr anchor="t"/>
          <a:lstStyle>
            <a:lvl1pPr marL="0" indent="0" algn="r">
              <a:buNone/>
              <a:defRPr sz="1400"/>
            </a:lvl1pPr>
            <a:lvl2pPr marL="457200" indent="0" algn="r">
              <a:buNone/>
              <a:defRPr sz="1200"/>
            </a:lvl2pPr>
            <a:lvl3pPr marL="914400" indent="0" algn="r">
              <a:buNone/>
              <a:defRPr sz="1000"/>
            </a:lvl3pPr>
            <a:lvl4pPr marL="1371600" indent="0" algn="r">
              <a:buNone/>
              <a:defRPr sz="900"/>
            </a:lvl4pPr>
            <a:lvl5pPr marL="1828800" indent="0" algn="r">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a:xfrm>
            <a:off x="609600" y="4869659"/>
            <a:ext cx="1676384" cy="273844"/>
          </a:xfrm>
        </p:spPr>
        <p:txBody>
          <a:bodyPr/>
          <a:lstStyle/>
          <a:p>
            <a:fld id="{530820CF-B880-4189-942D-D702A7CBA730}" type="datetimeFigureOut">
              <a:rPr lang="zh-CN" altLang="en-US" smtClean="0"/>
              <a:t>2018/4/4</a:t>
            </a:fld>
            <a:endParaRPr lang="zh-CN" altLang="en-US"/>
          </a:p>
        </p:txBody>
      </p:sp>
      <p:sp>
        <p:nvSpPr>
          <p:cNvPr id="6" name="页脚占位符 5"/>
          <p:cNvSpPr>
            <a:spLocks noGrp="1"/>
          </p:cNvSpPr>
          <p:nvPr>
            <p:ph type="ftr" sz="quarter" idx="11"/>
          </p:nvPr>
        </p:nvSpPr>
        <p:spPr>
          <a:xfrm>
            <a:off x="2285984" y="4869657"/>
            <a:ext cx="2643206" cy="273844"/>
          </a:xfrm>
        </p:spPr>
        <p:txBody>
          <a:bodyPr/>
          <a:lstStyle/>
          <a:p>
            <a:endParaRPr lang="zh-CN" altLang="en-US"/>
          </a:p>
        </p:txBody>
      </p:sp>
      <p:sp>
        <p:nvSpPr>
          <p:cNvPr id="7" name="灯片编号占位符 6"/>
          <p:cNvSpPr>
            <a:spLocks noGrp="1"/>
          </p:cNvSpPr>
          <p:nvPr>
            <p:ph type="sldNum" sz="quarter" idx="12"/>
          </p:nvPr>
        </p:nvSpPr>
        <p:spPr>
          <a:xfrm>
            <a:off x="683073" y="4010254"/>
            <a:ext cx="871200" cy="653400"/>
          </a:xfrm>
          <a:prstGeom prst="rtTriangle">
            <a:avLst/>
          </a:prstGeom>
          <a:noFill/>
        </p:spPr>
        <p:style>
          <a:lnRef idx="2">
            <a:schemeClr val="accent1"/>
          </a:lnRef>
          <a:fillRef idx="1">
            <a:schemeClr val="lt1"/>
          </a:fillRef>
          <a:effectRef idx="0">
            <a:schemeClr val="accent1"/>
          </a:effectRef>
          <a:fontRef idx="minor">
            <a:schemeClr val="dk1"/>
          </a:fontRef>
        </p:style>
        <p:txBody>
          <a:bodyPr/>
          <a:lstStyle/>
          <a:p>
            <a:fld id="{0C913308-F349-4B6D-A68A-DD1791B4A57B}" type="slidenum">
              <a:rPr lang="zh-CN" altLang="en-US" smtClean="0"/>
              <a:t>‹#›</a:t>
            </a:fld>
            <a:endParaRPr lang="zh-CN" altLang="en-US"/>
          </a:p>
        </p:txBody>
      </p:sp>
      <p:pic>
        <p:nvPicPr>
          <p:cNvPr id="9" name="图片 8"/>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7776000" cy="857250"/>
          </a:xfrm>
          <a:prstGeom prst="rect">
            <a:avLst/>
          </a:prstGeom>
        </p:spPr>
        <p:txBody>
          <a:bodyPr vert="horz" rtlCol="0" anchor="ctr">
            <a:normAutofit/>
            <a:scene3d>
              <a:camera prst="orthographicFront"/>
              <a:lightRig rig="soft" dir="t"/>
            </a:scene3d>
            <a:sp3d prstMaterial="matte">
              <a:bevelT w="12700" h="12700"/>
            </a:sp3d>
          </a:body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200151"/>
            <a:ext cx="8229600" cy="3394472"/>
          </a:xfrm>
          <a:prstGeom prst="rect">
            <a:avLst/>
          </a:prstGeom>
        </p:spPr>
        <p:txBody>
          <a:bodyPr vert="horz" rtlCol="0">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274320" rtlCol="0" anchor="ctr"/>
          <a:lstStyle>
            <a:lvl1pPr algn="l" eaLnBrk="1" latinLnBrk="0" hangingPunct="1">
              <a:defRPr kumimoji="0" sz="1200">
                <a:solidFill>
                  <a:schemeClr val="tx1"/>
                </a:solidFill>
              </a:defRPr>
            </a:lvl1pPr>
          </a:lstStyle>
          <a:p>
            <a:fld id="{530820CF-B880-4189-942D-D702A7CBA730}" type="datetimeFigureOut">
              <a:rPr lang="zh-CN" altLang="en-US" smtClean="0"/>
              <a:t>2018/4/4</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rtlCol="0" anchor="ctr"/>
          <a:lstStyle>
            <a:lvl1pPr algn="ctr" eaLnBrk="1" latinLnBrk="0" hangingPunct="1">
              <a:defRPr kumimoji="0" sz="1200">
                <a:solidFill>
                  <a:schemeClr val="tx1"/>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45720" tIns="45720" rIns="45720" rtlCol="0" anchor="ctr"/>
          <a:lstStyle>
            <a:lvl1pPr algn="r" eaLnBrk="1" latinLnBrk="0" hangingPunct="1">
              <a:defRPr kumimoji="0" sz="1200">
                <a:solidFill>
                  <a:schemeClr val="tx1"/>
                </a:solidFill>
              </a:defRPr>
            </a:lvl1pPr>
          </a:lstStyle>
          <a:p>
            <a:fld id="{0C913308-F349-4B6D-A68A-DD1791B4A57B}" type="slidenum">
              <a:rPr lang="zh-CN" altLang="en-US" smtClean="0"/>
              <a:t>‹#›</a:t>
            </a:fld>
            <a:endParaRPr lang="zh-CN" alt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lang="zh-CN" altLang="en-US" sz="4400" b="0" kern="1200" spc="50" dirty="0">
          <a:ln w="12700">
            <a:noFill/>
            <a:prstDash val="solid"/>
          </a:ln>
          <a:solidFill>
            <a:schemeClr val="accent4"/>
          </a:solidFill>
          <a:effectLst>
            <a:outerShdw blurRad="38100" dist="20320" dir="2700000" algn="tl" rotWithShape="0">
              <a:srgbClr val="000000">
                <a:alpha val="70000"/>
              </a:srgbClr>
            </a:outerShdw>
          </a:effectLst>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eaLnBrk="1" latinLnBrk="0" hangingPunct="1">
        <a:spcBef>
          <a:spcPct val="20000"/>
        </a:spcBef>
        <a:buClr>
          <a:schemeClr val="tx2"/>
        </a:buClr>
        <a:buSzPct val="60000"/>
        <a:buFont typeface="Wingdings 2"/>
        <a:buChar char=""/>
        <a:defRPr kumimoji="0" sz="3200" kern="1200">
          <a:solidFill>
            <a:schemeClr val="tx1"/>
          </a:solidFill>
          <a:latin typeface="+mn-lt"/>
          <a:ea typeface="+mn-ea"/>
          <a:cs typeface="+mn-cs"/>
        </a:defRPr>
      </a:lvl1pPr>
      <a:lvl2pPr marL="742950" indent="-285750" algn="l" rtl="0" eaLnBrk="1" latinLnBrk="0" hangingPunct="1">
        <a:spcBef>
          <a:spcPct val="20000"/>
        </a:spcBef>
        <a:buClr>
          <a:schemeClr val="tx2"/>
        </a:buClr>
        <a:buSzPct val="60000"/>
        <a:buFont typeface="Wingdings 2"/>
        <a:buChar char=""/>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tx2"/>
        </a:buClr>
        <a:buSzPct val="60000"/>
        <a:buFont typeface="Wingdings 2"/>
        <a:buChar char=""/>
        <a:defRPr kumimoji="0" sz="2400" kern="1200">
          <a:solidFill>
            <a:schemeClr val="tx1"/>
          </a:solidFill>
          <a:latin typeface="+mn-lt"/>
          <a:ea typeface="+mn-ea"/>
          <a:cs typeface="+mn-cs"/>
        </a:defRPr>
      </a:lvl3pPr>
      <a:lvl4pPr marL="1600200" indent="-228600" algn="l" rtl="0" eaLnBrk="1" latinLnBrk="0" hangingPunct="1">
        <a:spcBef>
          <a:spcPct val="20000"/>
        </a:spcBef>
        <a:buClr>
          <a:schemeClr val="tx2"/>
        </a:buClr>
        <a:buSzPct val="60000"/>
        <a:buFont typeface="Wingdings 2"/>
        <a:buChar char=""/>
        <a:defRPr kumimoji="0" sz="2000" kern="1200">
          <a:solidFill>
            <a:schemeClr val="tx1"/>
          </a:solidFill>
          <a:latin typeface="+mn-lt"/>
          <a:ea typeface="+mn-ea"/>
          <a:cs typeface="+mn-cs"/>
        </a:defRPr>
      </a:lvl4pPr>
      <a:lvl5pPr marL="2057400" indent="-228600" algn="l" rtl="0" eaLnBrk="1" latinLnBrk="0" hangingPunct="1">
        <a:spcBef>
          <a:spcPct val="20000"/>
        </a:spcBef>
        <a:buClr>
          <a:schemeClr val="tx2"/>
        </a:buClr>
        <a:buSzPct val="60000"/>
        <a:buFont typeface="Wingdings 2"/>
        <a:buChar char=""/>
        <a:defRPr kumimoji="0"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hi.csdn.net/attachment/201009/29/0_128574255740hZ.gif"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三维</a:t>
            </a:r>
            <a:r>
              <a:rPr lang="zh-CN" altLang="en-US" dirty="0"/>
              <a:t>渲染技术</a:t>
            </a:r>
          </a:p>
        </p:txBody>
      </p:sp>
      <p:sp>
        <p:nvSpPr>
          <p:cNvPr id="3" name="副标题 2"/>
          <p:cNvSpPr>
            <a:spLocks noGrp="1"/>
          </p:cNvSpPr>
          <p:nvPr>
            <p:ph type="subTitle" idx="1"/>
          </p:nvPr>
        </p:nvSpPr>
        <p:spPr/>
        <p:txBody>
          <a:bodyPr/>
          <a:lstStyle/>
          <a:p>
            <a:r>
              <a:rPr lang="zh-CN" altLang="en-US" dirty="0" smtClean="0"/>
              <a:t>韩红雷</a:t>
            </a:r>
            <a:endParaRPr lang="en-US" altLang="zh-CN" dirty="0" smtClean="0"/>
          </a:p>
          <a:p>
            <a:r>
              <a:rPr lang="zh-CN" altLang="en-US" dirty="0"/>
              <a:t>中国传媒</a:t>
            </a:r>
            <a:r>
              <a:rPr lang="zh-CN" altLang="en-US" dirty="0" smtClean="0"/>
              <a:t>大学 游戏设计系</a:t>
            </a:r>
            <a:endParaRPr lang="zh-CN" altLang="en-US" dirty="0"/>
          </a:p>
        </p:txBody>
      </p:sp>
    </p:spTree>
    <p:extLst>
      <p:ext uri="{BB962C8B-B14F-4D97-AF65-F5344CB8AC3E}">
        <p14:creationId xmlns:p14="http://schemas.microsoft.com/office/powerpoint/2010/main" val="28169100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23478"/>
            <a:ext cx="8229600" cy="5020022"/>
          </a:xfrm>
        </p:spPr>
        <p:txBody>
          <a:bodyPr>
            <a:normAutofit fontScale="40000" lnSpcReduction="20000"/>
          </a:bodyPr>
          <a:lstStyle/>
          <a:p>
            <a:r>
              <a:rPr lang="zh-CN" altLang="zh-CN" dirty="0"/>
              <a:t>在第一代渲染技术中（</a:t>
            </a:r>
            <a:r>
              <a:rPr lang="en-US" altLang="zh-CN" dirty="0"/>
              <a:t>1987</a:t>
            </a:r>
            <a:r>
              <a:rPr lang="zh-CN" altLang="zh-CN" dirty="0"/>
              <a:t>年以前，即网格（</a:t>
            </a:r>
            <a:r>
              <a:rPr lang="en-US" altLang="zh-CN" dirty="0"/>
              <a:t>Mesh</a:t>
            </a:r>
            <a:r>
              <a:rPr lang="zh-CN" altLang="zh-CN" dirty="0"/>
              <a:t>）渲染技术），顶点属性只包含位置和颜色，顶点运算只包括对顶点位置的简单变换、顶点的裁剪和投影，光栅化处理中对顶点颜色也只进行了简单的内插，像素运算则很简单，采用直接覆盖的方式。</a:t>
            </a:r>
          </a:p>
          <a:p>
            <a:r>
              <a:rPr lang="zh-CN" altLang="zh-CN" dirty="0"/>
              <a:t>渲染技术发展到第二代时（</a:t>
            </a:r>
            <a:r>
              <a:rPr lang="en-US" altLang="zh-CN" dirty="0"/>
              <a:t>1987~1992</a:t>
            </a:r>
            <a:r>
              <a:rPr lang="zh-CN" altLang="zh-CN" dirty="0"/>
              <a:t>年，即阴影渲染），顶点属性中增加了法向，用来进行光照计算，同时引进了一个很重要的概念</a:t>
            </a:r>
            <a:r>
              <a:rPr lang="en-US" altLang="zh-CN" dirty="0"/>
              <a:t>——</a:t>
            </a:r>
            <a:r>
              <a:rPr lang="zh-CN" altLang="zh-CN" dirty="0"/>
              <a:t>深度，典型的应用就是深度缓冲（</a:t>
            </a:r>
            <a:r>
              <a:rPr lang="en-US" altLang="zh-CN" dirty="0"/>
              <a:t>Z Buffer</a:t>
            </a:r>
            <a:r>
              <a:rPr lang="zh-CN" altLang="zh-CN" dirty="0"/>
              <a:t>），在光栅化处理中还增加了深度内插，像素运算中增加了颜色混合技术。第二代渲染技术丰富了画面的色彩感和层次感，但整个画面看起来依然很单调。</a:t>
            </a:r>
          </a:p>
          <a:p>
            <a:r>
              <a:rPr lang="zh-CN" altLang="zh-CN" dirty="0"/>
              <a:t>第三代渲染技术解决了这一问题（</a:t>
            </a:r>
            <a:r>
              <a:rPr lang="en-US" altLang="zh-CN" dirty="0"/>
              <a:t>1992~2000</a:t>
            </a:r>
            <a:r>
              <a:rPr lang="zh-CN" altLang="zh-CN" dirty="0"/>
              <a:t>年，纹理贴图技术），顶点属性中又增加了纹理坐标，顶点运算中也相应地增加了纹理坐标的变换和内插。像素运算中增加了纹理寻址和混合以及反锯齿等技术。第三代渲染技术让画面更加绚丽多彩。以上的渲染技术都是基于固定函数渲染管线的，在次时代游戏逐渐成为主流的时候，这种渲染方式也慢慢不能满足图形开发人员的要求，他们需要图形处理过程中更大的自由度。</a:t>
            </a:r>
          </a:p>
          <a:p>
            <a:r>
              <a:rPr lang="zh-CN" altLang="zh-CN" dirty="0"/>
              <a:t>随后，第四代渲染技术产生了（</a:t>
            </a:r>
            <a:r>
              <a:rPr lang="en-US" altLang="zh-CN" dirty="0"/>
              <a:t>2000</a:t>
            </a:r>
            <a:r>
              <a:rPr lang="zh-CN" altLang="zh-CN" dirty="0"/>
              <a:t>年后，即可编程渲染技术）。在第四代渲染技术中，图形开发人员可以对渲染管线中的顶点运算和像素运算分别进行编程处理，就这意味着开发人员可以改变固定渲染管线中的渲染计算方法。比如，在顶点渲染时，使用固定管线的方式我们只能通过调用</a:t>
            </a:r>
            <a:r>
              <a:rPr lang="en-US" altLang="zh-CN" dirty="0" err="1"/>
              <a:t>glTranslate</a:t>
            </a:r>
            <a:r>
              <a:rPr lang="zh-CN" altLang="zh-CN" dirty="0"/>
              <a:t>等方法实现顶点位置的变换，而第四代渲染技术允许我们通过编写程序（汇编程序或高级语言程序）来控制顶点位置；在光照计算中，也可以编写程序来改变固定光照计算过程，实现更加复杂及丰富的光照模型计算。更为重要的是，顶点计算的结果会作为像素渲染程序的输入，在像素渲染中，同样也可以编写程序控制每个像素的渲染运算，这在固定渲染管线中是无法实现的。由于屏幕像素数目要远远大于顶点，所以像素渲染需要的运算量很大，在固定管线阶段，我们无法直接控制每个像素的输出，管线会使用顶点运算的结果插值计算得到屏幕上的像素颜色。而使用逐像素渲染计算以后，每个像素可以使用更精确的计算得到颜色值，很明显，得到的像素颜色会更加接近于真实值，输出画面的质量也会更高。</a:t>
            </a:r>
          </a:p>
          <a:p>
            <a:r>
              <a:rPr lang="zh-CN" altLang="zh-CN" dirty="0"/>
              <a:t>到了</a:t>
            </a:r>
            <a:r>
              <a:rPr lang="en-US" altLang="zh-CN" dirty="0"/>
              <a:t>2008</a:t>
            </a:r>
            <a:r>
              <a:rPr lang="zh-CN" altLang="zh-CN" dirty="0"/>
              <a:t>年底，第五代渲染技术也开始出现（即几何处理器，</a:t>
            </a:r>
            <a:r>
              <a:rPr lang="en-US" altLang="zh-CN" dirty="0"/>
              <a:t>Geometry Processor</a:t>
            </a:r>
            <a:r>
              <a:rPr lang="zh-CN" altLang="zh-CN" dirty="0"/>
              <a:t>）。使用</a:t>
            </a:r>
            <a:r>
              <a:rPr lang="en-US" altLang="zh-CN" dirty="0"/>
              <a:t>Geometry </a:t>
            </a:r>
            <a:r>
              <a:rPr lang="en-US" altLang="zh-CN" dirty="0" err="1"/>
              <a:t>shader</a:t>
            </a:r>
            <a:r>
              <a:rPr lang="zh-CN" altLang="zh-CN" dirty="0"/>
              <a:t>可以通过硬件直接对输入的几何模型进行细分处理，可以直接在顶点级访问纹理从而生成位移贴图效果，可以更加直接地实现多遍算法（</a:t>
            </a:r>
            <a:r>
              <a:rPr lang="en-US" altLang="zh-CN" dirty="0"/>
              <a:t>Multi-Pass</a:t>
            </a:r>
            <a:r>
              <a:rPr lang="zh-CN" altLang="zh-CN" dirty="0"/>
              <a:t>）。</a:t>
            </a:r>
          </a:p>
          <a:p>
            <a:endParaRPr lang="zh-CN" altLang="en-US" dirty="0"/>
          </a:p>
        </p:txBody>
      </p:sp>
    </p:spTree>
    <p:extLst>
      <p:ext uri="{BB962C8B-B14F-4D97-AF65-F5344CB8AC3E}">
        <p14:creationId xmlns:p14="http://schemas.microsoft.com/office/powerpoint/2010/main" val="1527665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47500" lnSpcReduction="20000"/>
          </a:bodyPr>
          <a:lstStyle/>
          <a:p>
            <a:r>
              <a:rPr lang="zh-CN" altLang="zh-CN" dirty="0"/>
              <a:t>伴随着硬件和渲染技术的发展，绘制语言也随着发展起来。早在</a:t>
            </a:r>
            <a:r>
              <a:rPr lang="en-US" altLang="zh-CN" dirty="0"/>
              <a:t>80</a:t>
            </a:r>
            <a:r>
              <a:rPr lang="zh-CN" altLang="zh-CN" dirty="0"/>
              <a:t>年代，</a:t>
            </a:r>
            <a:r>
              <a:rPr lang="en-US" altLang="zh-CN" dirty="0"/>
              <a:t>Cook</a:t>
            </a:r>
            <a:r>
              <a:rPr lang="zh-CN" altLang="zh-CN" dirty="0"/>
              <a:t>最早提出了绘制语言（</a:t>
            </a:r>
            <a:r>
              <a:rPr lang="en-US" altLang="zh-CN" dirty="0"/>
              <a:t>Shading Language</a:t>
            </a:r>
            <a:r>
              <a:rPr lang="zh-CN" altLang="zh-CN" dirty="0"/>
              <a:t>）的概念，这种概念在</a:t>
            </a:r>
            <a:r>
              <a:rPr lang="en-US" altLang="zh-CN" dirty="0"/>
              <a:t>Pixar</a:t>
            </a:r>
            <a:r>
              <a:rPr lang="zh-CN" altLang="zh-CN" dirty="0"/>
              <a:t>公司的</a:t>
            </a:r>
            <a:r>
              <a:rPr lang="en-US" altLang="zh-CN" dirty="0" err="1"/>
              <a:t>Renderman</a:t>
            </a:r>
            <a:r>
              <a:rPr lang="zh-CN" altLang="zh-CN" dirty="0"/>
              <a:t>软件中得到充分体现，</a:t>
            </a:r>
            <a:r>
              <a:rPr lang="en-US" altLang="zh-CN" dirty="0" err="1"/>
              <a:t>Renderman</a:t>
            </a:r>
            <a:r>
              <a:rPr lang="zh-CN" altLang="zh-CN" dirty="0"/>
              <a:t>绘制语言目前已成为离线渲染的工业标准，它也深深影响了现代绘制语言的</a:t>
            </a:r>
            <a:r>
              <a:rPr lang="zh-CN" altLang="zh-CN" dirty="0" smtClean="0"/>
              <a:t>发展</a:t>
            </a:r>
            <a:endParaRPr lang="en-US" altLang="zh-CN" dirty="0" smtClean="0"/>
          </a:p>
          <a:p>
            <a:r>
              <a:rPr lang="zh-CN" altLang="zh-CN" dirty="0" smtClean="0"/>
              <a:t>随着</a:t>
            </a:r>
            <a:r>
              <a:rPr lang="zh-CN" altLang="zh-CN" dirty="0"/>
              <a:t>图形硬件开始支持可编程，新的实时编程语言逐渐出现，早期对图形处理器的编程采用</a:t>
            </a:r>
            <a:r>
              <a:rPr lang="en-US" altLang="zh-CN" dirty="0"/>
              <a:t>Vertex </a:t>
            </a:r>
            <a:r>
              <a:rPr lang="en-US" altLang="zh-CN" dirty="0" err="1"/>
              <a:t>Shader</a:t>
            </a:r>
            <a:r>
              <a:rPr lang="zh-CN" altLang="zh-CN" dirty="0"/>
              <a:t>和</a:t>
            </a:r>
            <a:r>
              <a:rPr lang="en-US" altLang="zh-CN" dirty="0"/>
              <a:t>Pixel </a:t>
            </a:r>
            <a:r>
              <a:rPr lang="en-US" altLang="zh-CN" dirty="0" err="1"/>
              <a:t>Shader</a:t>
            </a:r>
            <a:r>
              <a:rPr lang="en-US" altLang="zh-CN" dirty="0"/>
              <a:t>——</a:t>
            </a:r>
            <a:r>
              <a:rPr lang="zh-CN" altLang="zh-CN" dirty="0"/>
              <a:t>它们是一种类似汇编语言的程序语言，编写工作量大。随着图形硬件的发展，图形处理器所能处理的指令数快速增长，采用汇编方式进行编程的工作量达到了让人不能接受的地步，于是用于图形处理器编程的高级语言诞生了，</a:t>
            </a:r>
            <a:r>
              <a:rPr lang="en-US" altLang="zh-CN" dirty="0"/>
              <a:t>Cg</a:t>
            </a:r>
            <a:r>
              <a:rPr lang="zh-CN" altLang="zh-CN" dirty="0"/>
              <a:t>（</a:t>
            </a:r>
            <a:r>
              <a:rPr lang="en-US" altLang="zh-CN" dirty="0"/>
              <a:t>C for Graphics</a:t>
            </a:r>
            <a:r>
              <a:rPr lang="zh-CN" altLang="zh-CN" dirty="0"/>
              <a:t>）语言就是其中的一</a:t>
            </a:r>
            <a:r>
              <a:rPr lang="zh-CN" altLang="zh-CN" dirty="0" smtClean="0"/>
              <a:t>个</a:t>
            </a:r>
            <a:endParaRPr lang="en-US" altLang="zh-CN" dirty="0" smtClean="0"/>
          </a:p>
          <a:p>
            <a:r>
              <a:rPr lang="en-US" altLang="zh-CN" dirty="0" smtClean="0"/>
              <a:t>HLSL</a:t>
            </a:r>
            <a:r>
              <a:rPr lang="zh-CN" altLang="zh-CN" dirty="0"/>
              <a:t>是微软针对</a:t>
            </a:r>
            <a:r>
              <a:rPr lang="en-US" altLang="zh-CN" dirty="0"/>
              <a:t>DirectX</a:t>
            </a:r>
            <a:r>
              <a:rPr lang="zh-CN" altLang="zh-CN" dirty="0"/>
              <a:t>开发的绘制语言，</a:t>
            </a:r>
            <a:r>
              <a:rPr lang="en-US" altLang="zh-CN" dirty="0"/>
              <a:t>Direct3D Effects</a:t>
            </a:r>
            <a:r>
              <a:rPr lang="zh-CN" altLang="zh-CN" dirty="0"/>
              <a:t>和</a:t>
            </a:r>
            <a:r>
              <a:rPr lang="en-US" altLang="zh-CN" dirty="0" err="1"/>
              <a:t>CgFX</a:t>
            </a:r>
            <a:r>
              <a:rPr lang="zh-CN" altLang="zh-CN" dirty="0"/>
              <a:t>类似，允许使用多遍绘制</a:t>
            </a:r>
            <a:r>
              <a:rPr lang="zh-CN" altLang="zh-CN" dirty="0" smtClean="0"/>
              <a:t>算法</a:t>
            </a:r>
            <a:endParaRPr lang="en-US" altLang="zh-CN" dirty="0" smtClean="0"/>
          </a:p>
          <a:p>
            <a:r>
              <a:rPr lang="zh-CN" altLang="zh-CN" dirty="0" smtClean="0"/>
              <a:t>另外</a:t>
            </a:r>
            <a:r>
              <a:rPr lang="zh-CN" altLang="zh-CN" dirty="0"/>
              <a:t>在</a:t>
            </a:r>
            <a:r>
              <a:rPr lang="en-US" altLang="zh-CN" dirty="0"/>
              <a:t>OpenGL2.0</a:t>
            </a:r>
            <a:r>
              <a:rPr lang="zh-CN" altLang="zh-CN" dirty="0"/>
              <a:t>中出现了</a:t>
            </a:r>
            <a:r>
              <a:rPr lang="en-US" altLang="zh-CN" dirty="0"/>
              <a:t>OpenGL Shading Language</a:t>
            </a:r>
            <a:r>
              <a:rPr lang="zh-CN" altLang="zh-CN" dirty="0"/>
              <a:t>（</a:t>
            </a:r>
            <a:r>
              <a:rPr lang="en-US" altLang="zh-CN" dirty="0"/>
              <a:t>GLSL</a:t>
            </a:r>
            <a:r>
              <a:rPr lang="zh-CN" altLang="zh-CN" dirty="0"/>
              <a:t>），这样凡是支持</a:t>
            </a:r>
            <a:r>
              <a:rPr lang="en-US" altLang="zh-CN" dirty="0"/>
              <a:t>OpenGL</a:t>
            </a:r>
            <a:r>
              <a:rPr lang="zh-CN" altLang="zh-CN" dirty="0"/>
              <a:t>的平台，都可以运行</a:t>
            </a:r>
            <a:r>
              <a:rPr lang="en-US" altLang="zh-CN" dirty="0"/>
              <a:t>GLSL</a:t>
            </a:r>
            <a:r>
              <a:rPr lang="zh-CN" altLang="zh-CN" dirty="0"/>
              <a:t>绘制语言，所以</a:t>
            </a:r>
            <a:r>
              <a:rPr lang="en-US" altLang="zh-CN" dirty="0"/>
              <a:t>GLSL</a:t>
            </a:r>
            <a:r>
              <a:rPr lang="zh-CN" altLang="zh-CN" dirty="0"/>
              <a:t>可以在手持、嵌入式等设备上得到应用。虽然不同的绘制语言语法规则和使用方法略有不同，但它们之间的转换非常简单，目前也有一些免费的工具软件可以完成这样的</a:t>
            </a:r>
            <a:r>
              <a:rPr lang="zh-CN" altLang="zh-CN" dirty="0" smtClean="0"/>
              <a:t>转换</a:t>
            </a:r>
            <a:endParaRPr lang="en-US" altLang="zh-CN" dirty="0" smtClean="0"/>
          </a:p>
          <a:p>
            <a:r>
              <a:rPr lang="zh-CN" altLang="zh-CN" dirty="0" smtClean="0"/>
              <a:t>。</a:t>
            </a:r>
            <a:r>
              <a:rPr lang="zh-CN" altLang="zh-CN" dirty="0"/>
              <a:t>如今，随着</a:t>
            </a:r>
            <a:r>
              <a:rPr lang="en-US" altLang="zh-CN" dirty="0"/>
              <a:t>CUDA</a:t>
            </a:r>
            <a:r>
              <a:rPr lang="zh-CN" altLang="zh-CN" dirty="0"/>
              <a:t>、</a:t>
            </a:r>
            <a:r>
              <a:rPr lang="en-US" altLang="zh-CN" dirty="0" err="1"/>
              <a:t>DirectCompute</a:t>
            </a:r>
            <a:r>
              <a:rPr lang="zh-CN" altLang="zh-CN" dirty="0"/>
              <a:t>和</a:t>
            </a:r>
            <a:r>
              <a:rPr lang="en-US" altLang="zh-CN" dirty="0"/>
              <a:t>Brook+</a:t>
            </a:r>
            <a:r>
              <a:rPr lang="zh-CN" altLang="zh-CN" dirty="0"/>
              <a:t>的推出，绘制语言已经不再局限于图形算法了，变成了一个面向通用计算的语言，很多计算（包括渲染计算）都可以利用</a:t>
            </a:r>
            <a:r>
              <a:rPr lang="en-US" altLang="zh-CN" dirty="0"/>
              <a:t>GPU</a:t>
            </a:r>
            <a:r>
              <a:rPr lang="zh-CN" altLang="zh-CN" dirty="0"/>
              <a:t>提供的强大性能来完成。</a:t>
            </a:r>
          </a:p>
          <a:p>
            <a:endParaRPr lang="zh-CN" altLang="en-US" dirty="0"/>
          </a:p>
        </p:txBody>
      </p:sp>
    </p:spTree>
    <p:extLst>
      <p:ext uri="{BB962C8B-B14F-4D97-AF65-F5344CB8AC3E}">
        <p14:creationId xmlns:p14="http://schemas.microsoft.com/office/powerpoint/2010/main" val="4156856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着色</a:t>
            </a:r>
            <a:r>
              <a:rPr lang="zh-CN" altLang="zh-CN" b="1" dirty="0" smtClean="0"/>
              <a:t>器</a:t>
            </a:r>
            <a:endParaRPr lang="zh-CN" altLang="en-US" dirty="0"/>
          </a:p>
        </p:txBody>
      </p:sp>
      <p:sp>
        <p:nvSpPr>
          <p:cNvPr id="3" name="内容占位符 2"/>
          <p:cNvSpPr>
            <a:spLocks noGrp="1"/>
          </p:cNvSpPr>
          <p:nvPr>
            <p:ph idx="1"/>
          </p:nvPr>
        </p:nvSpPr>
        <p:spPr/>
        <p:txBody>
          <a:bodyPr>
            <a:normAutofit fontScale="85000" lnSpcReduction="10000"/>
          </a:bodyPr>
          <a:lstStyle/>
          <a:p>
            <a:r>
              <a:rPr lang="zh-CN" altLang="zh-CN" dirty="0" smtClean="0"/>
              <a:t>目前</a:t>
            </a:r>
            <a:r>
              <a:rPr lang="zh-CN" altLang="zh-CN" dirty="0"/>
              <a:t>，游戏中最常用的绘制语言的表现形式就是着色器（</a:t>
            </a:r>
            <a:r>
              <a:rPr lang="en-US" altLang="zh-CN" dirty="0" err="1"/>
              <a:t>Shader</a:t>
            </a:r>
            <a:r>
              <a:rPr lang="zh-CN" altLang="zh-CN" dirty="0" smtClean="0"/>
              <a:t>）</a:t>
            </a:r>
            <a:endParaRPr lang="en-US" altLang="zh-CN" dirty="0" smtClean="0"/>
          </a:p>
          <a:p>
            <a:r>
              <a:rPr lang="zh-CN" altLang="zh-CN" dirty="0" smtClean="0"/>
              <a:t>着色</a:t>
            </a:r>
            <a:r>
              <a:rPr lang="zh-CN" altLang="zh-CN" dirty="0"/>
              <a:t>器通常是指一组供计算机图形资源在执行渲染任务时使用的</a:t>
            </a:r>
            <a:r>
              <a:rPr lang="zh-CN" altLang="zh-CN" dirty="0" smtClean="0"/>
              <a:t>指令</a:t>
            </a:r>
            <a:endParaRPr lang="en-US" altLang="zh-CN" dirty="0" smtClean="0"/>
          </a:p>
          <a:p>
            <a:r>
              <a:rPr lang="zh-CN" altLang="zh-CN" dirty="0" smtClean="0"/>
              <a:t>程序员</a:t>
            </a:r>
            <a:r>
              <a:rPr lang="zh-CN" altLang="zh-CN" dirty="0"/>
              <a:t>将着色器应用于图形处理器</a:t>
            </a:r>
            <a:r>
              <a:rPr lang="en-US" altLang="zh-CN" dirty="0"/>
              <a:t>(GPU)</a:t>
            </a:r>
            <a:r>
              <a:rPr lang="zh-CN" altLang="zh-CN" dirty="0"/>
              <a:t>的可编程流水线，来实现三维应用程序的渲染效果的</a:t>
            </a:r>
            <a:r>
              <a:rPr lang="zh-CN" altLang="zh-CN" dirty="0" smtClean="0"/>
              <a:t>增强</a:t>
            </a:r>
            <a:endParaRPr lang="en-US" altLang="zh-CN" dirty="0" smtClean="0"/>
          </a:p>
          <a:p>
            <a:r>
              <a:rPr lang="zh-CN" altLang="zh-CN" dirty="0" smtClean="0"/>
              <a:t>这样</a:t>
            </a:r>
            <a:r>
              <a:rPr lang="zh-CN" altLang="zh-CN" dirty="0"/>
              <a:t>的图形处理器有别于传统的固定流水线处理器，为</a:t>
            </a:r>
            <a:r>
              <a:rPr lang="en-US" altLang="zh-CN" dirty="0"/>
              <a:t>GPU</a:t>
            </a:r>
            <a:r>
              <a:rPr lang="zh-CN" altLang="zh-CN" dirty="0"/>
              <a:t>编程带来更高的灵活性和适应性。</a:t>
            </a:r>
          </a:p>
          <a:p>
            <a:endParaRPr lang="zh-CN" altLang="en-US" dirty="0"/>
          </a:p>
        </p:txBody>
      </p:sp>
    </p:spTree>
    <p:extLst>
      <p:ext uri="{BB962C8B-B14F-4D97-AF65-F5344CB8AC3E}">
        <p14:creationId xmlns:p14="http://schemas.microsoft.com/office/powerpoint/2010/main" val="25555500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200150"/>
            <a:ext cx="8229600" cy="3891879"/>
          </a:xfrm>
        </p:spPr>
        <p:txBody>
          <a:bodyPr>
            <a:normAutofit fontScale="62500" lnSpcReduction="20000"/>
          </a:bodyPr>
          <a:lstStyle/>
          <a:p>
            <a:r>
              <a:rPr lang="zh-CN" altLang="zh-CN" dirty="0"/>
              <a:t>目前</a:t>
            </a:r>
            <a:r>
              <a:rPr lang="en-US" altLang="zh-CN" dirty="0"/>
              <a:t>OpenGL</a:t>
            </a:r>
            <a:r>
              <a:rPr lang="zh-CN" altLang="zh-CN" dirty="0"/>
              <a:t>和</a:t>
            </a:r>
            <a:r>
              <a:rPr lang="en-US" altLang="zh-CN" dirty="0"/>
              <a:t>Direct3D</a:t>
            </a:r>
            <a:r>
              <a:rPr lang="zh-CN" altLang="zh-CN" dirty="0"/>
              <a:t>已经全面支持以下三种着色器：</a:t>
            </a:r>
          </a:p>
          <a:p>
            <a:pPr lvl="1"/>
            <a:r>
              <a:rPr lang="zh-CN" altLang="zh-CN" dirty="0"/>
              <a:t>顶点着色器处理每个顶点，将顶点的空间位置投影在屏幕上，即计算顶点的二维坐标。同时，它也负责顶点的深度缓冲</a:t>
            </a:r>
            <a:r>
              <a:rPr lang="en-US" altLang="zh-CN" dirty="0"/>
              <a:t>(Z-Buffer)</a:t>
            </a:r>
            <a:r>
              <a:rPr lang="zh-CN" altLang="zh-CN" dirty="0"/>
              <a:t>的计算。顶点着色器可以掌控顶点的位置、颜色和纹理坐标等属性，但是无法生成新的顶点。顶点着色器的输出传递到流水线的下一步。如果有之后定义的几何着色器，则几何着色器会处理顶点着色器的输出数据，否则，光栅化器继续流水线任务。</a:t>
            </a:r>
          </a:p>
          <a:p>
            <a:pPr lvl="1"/>
            <a:r>
              <a:rPr lang="zh-CN" altLang="zh-CN" dirty="0"/>
              <a:t>几何着色器可以从多边形网格中增删顶点。它能够执行对</a:t>
            </a:r>
            <a:r>
              <a:rPr lang="en-US" altLang="zh-CN" dirty="0"/>
              <a:t>CPU</a:t>
            </a:r>
            <a:r>
              <a:rPr lang="zh-CN" altLang="zh-CN" dirty="0"/>
              <a:t>来说过于繁重的生成几何结构和增加模型细节的工作。</a:t>
            </a:r>
            <a:r>
              <a:rPr lang="en-US" altLang="zh-CN" dirty="0"/>
              <a:t>Direct3D</a:t>
            </a:r>
            <a:r>
              <a:rPr lang="zh-CN" altLang="zh-CN" dirty="0"/>
              <a:t>版本</a:t>
            </a:r>
            <a:r>
              <a:rPr lang="en-US" altLang="zh-CN" dirty="0"/>
              <a:t>10</a:t>
            </a:r>
            <a:r>
              <a:rPr lang="zh-CN" altLang="zh-CN" dirty="0"/>
              <a:t>增加了支持几何着色器的</a:t>
            </a:r>
            <a:r>
              <a:rPr lang="en-US" altLang="zh-CN" dirty="0"/>
              <a:t>API</a:t>
            </a:r>
            <a:r>
              <a:rPr lang="zh-CN" altLang="zh-CN" dirty="0"/>
              <a:t>，成为</a:t>
            </a:r>
            <a:r>
              <a:rPr lang="en-US" altLang="zh-CN" dirty="0" err="1"/>
              <a:t>Shader</a:t>
            </a:r>
            <a:r>
              <a:rPr lang="en-US" altLang="zh-CN" dirty="0"/>
              <a:t> Model 4.0</a:t>
            </a:r>
            <a:r>
              <a:rPr lang="zh-CN" altLang="zh-CN" dirty="0"/>
              <a:t>的组成部分。</a:t>
            </a:r>
            <a:r>
              <a:rPr lang="en-US" altLang="zh-CN" dirty="0"/>
              <a:t>OpenGL</a:t>
            </a:r>
            <a:r>
              <a:rPr lang="zh-CN" altLang="zh-CN" dirty="0"/>
              <a:t>在</a:t>
            </a:r>
            <a:r>
              <a:rPr lang="en-US" altLang="zh-CN" dirty="0"/>
              <a:t>3.1</a:t>
            </a:r>
            <a:r>
              <a:rPr lang="zh-CN" altLang="zh-CN" dirty="0"/>
              <a:t>以上版本中实现了该功能。</a:t>
            </a:r>
          </a:p>
          <a:p>
            <a:pPr lvl="1"/>
            <a:r>
              <a:rPr lang="zh-CN" altLang="zh-CN" dirty="0"/>
              <a:t>像素着色器，又称为片段着色器，处理来自光栅化器的数据。光栅化器已经将多边形离散化并通过流水线传送至像素着色器，后者逐像素计算颜色。像素着色器常用来处理场景光照和与之相关的效果，如凸凹纹理映射和调色。</a:t>
            </a:r>
          </a:p>
          <a:p>
            <a:endParaRPr lang="zh-CN" altLang="en-US" dirty="0"/>
          </a:p>
        </p:txBody>
      </p:sp>
    </p:spTree>
    <p:extLst>
      <p:ext uri="{BB962C8B-B14F-4D97-AF65-F5344CB8AC3E}">
        <p14:creationId xmlns:p14="http://schemas.microsoft.com/office/powerpoint/2010/main" val="2054313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逐像素</a:t>
            </a:r>
            <a:r>
              <a:rPr lang="zh-CN" altLang="zh-CN" b="1" dirty="0" smtClean="0"/>
              <a:t>光照</a:t>
            </a:r>
            <a:endParaRPr lang="zh-CN" altLang="en-US" dirty="0"/>
          </a:p>
        </p:txBody>
      </p:sp>
      <p:sp>
        <p:nvSpPr>
          <p:cNvPr id="3" name="内容占位符 2"/>
          <p:cNvSpPr>
            <a:spLocks noGrp="1"/>
          </p:cNvSpPr>
          <p:nvPr>
            <p:ph idx="1"/>
          </p:nvPr>
        </p:nvSpPr>
        <p:spPr/>
        <p:txBody>
          <a:bodyPr>
            <a:normAutofit fontScale="62500" lnSpcReduction="20000"/>
          </a:bodyPr>
          <a:lstStyle/>
          <a:p>
            <a:r>
              <a:rPr lang="zh-CN" altLang="zh-CN" dirty="0" smtClean="0"/>
              <a:t>使用</a:t>
            </a:r>
            <a:r>
              <a:rPr lang="zh-CN" altLang="zh-CN" dirty="0"/>
              <a:t>固定功能管线计算光照时，我们为三角形网格的每一个顶点赋予相关属性，比如颜色、法线等，通过</a:t>
            </a:r>
            <a:r>
              <a:rPr lang="en-US" altLang="zh-CN" dirty="0" err="1"/>
              <a:t>Phong</a:t>
            </a:r>
            <a:r>
              <a:rPr lang="zh-CN" altLang="zh-CN" dirty="0"/>
              <a:t>光照明模型可以计算出每一个顶点的颜色值，在光栅化过程中，三角形内部的像素颜色通过对顶点颜色双线性插值来得到，这种模式也就是我们通常所说的</a:t>
            </a:r>
            <a:r>
              <a:rPr lang="en-US" altLang="zh-CN" dirty="0" err="1"/>
              <a:t>Gourand</a:t>
            </a:r>
            <a:r>
              <a:rPr lang="en-US" altLang="zh-CN" dirty="0"/>
              <a:t> Shading</a:t>
            </a:r>
            <a:r>
              <a:rPr lang="zh-CN" altLang="zh-CN" dirty="0"/>
              <a:t>。假设三角形在经过光栅化后覆盖了</a:t>
            </a:r>
            <a:r>
              <a:rPr lang="en-US" altLang="zh-CN" dirty="0"/>
              <a:t>100</a:t>
            </a:r>
            <a:r>
              <a:rPr lang="zh-CN" altLang="zh-CN" dirty="0"/>
              <a:t>个屏幕像素，那么使用这种方式渲染一个三角形，</a:t>
            </a:r>
            <a:r>
              <a:rPr lang="en-US" altLang="zh-CN" dirty="0" err="1"/>
              <a:t>Phong</a:t>
            </a:r>
            <a:r>
              <a:rPr lang="zh-CN" altLang="zh-CN" dirty="0"/>
              <a:t>光照明方程只需要计算三</a:t>
            </a:r>
            <a:r>
              <a:rPr lang="zh-CN" altLang="zh-CN" dirty="0" smtClean="0"/>
              <a:t>次</a:t>
            </a:r>
            <a:endParaRPr lang="en-US" altLang="zh-CN" dirty="0" smtClean="0"/>
          </a:p>
          <a:p>
            <a:r>
              <a:rPr lang="zh-CN" altLang="zh-CN" dirty="0" smtClean="0"/>
              <a:t>但是</a:t>
            </a:r>
            <a:r>
              <a:rPr lang="zh-CN" altLang="zh-CN" dirty="0"/>
              <a:t>对于逐像素光照（</a:t>
            </a:r>
            <a:r>
              <a:rPr lang="en-US" altLang="zh-CN" dirty="0"/>
              <a:t>Per Pixel Lighting</a:t>
            </a:r>
            <a:r>
              <a:rPr lang="zh-CN" altLang="zh-CN" dirty="0"/>
              <a:t>），每一个像素都需要进行光照计算，每一个像素的颜色不再来自三维空间里的顶点颜色的插值，而是依靠自身的法向，通过几何光照方程计算得到，也就是说</a:t>
            </a:r>
            <a:r>
              <a:rPr lang="en-US" altLang="zh-CN" dirty="0" err="1"/>
              <a:t>Phong</a:t>
            </a:r>
            <a:r>
              <a:rPr lang="zh-CN" altLang="zh-CN" dirty="0"/>
              <a:t>光照明模型会被计算</a:t>
            </a:r>
            <a:r>
              <a:rPr lang="en-US" altLang="zh-CN" dirty="0"/>
              <a:t>100</a:t>
            </a:r>
            <a:r>
              <a:rPr lang="zh-CN" altLang="zh-CN" dirty="0"/>
              <a:t>次。这种逐像素绘制的方法能够表现更为细腻精确的光照效果，但计算量要比传统光照计算大</a:t>
            </a:r>
            <a:r>
              <a:rPr lang="zh-CN" altLang="zh-CN" dirty="0" smtClean="0"/>
              <a:t>很多</a:t>
            </a:r>
            <a:endParaRPr lang="en-US" altLang="zh-CN" dirty="0" smtClean="0"/>
          </a:p>
          <a:p>
            <a:r>
              <a:rPr lang="zh-CN" altLang="zh-CN" dirty="0" smtClean="0"/>
              <a:t>常见</a:t>
            </a:r>
            <a:r>
              <a:rPr lang="zh-CN" altLang="zh-CN" dirty="0"/>
              <a:t>的凸凹纹理的实现就是逐像素绘制的一个典型代表。</a:t>
            </a:r>
          </a:p>
          <a:p>
            <a:endParaRPr lang="zh-CN" altLang="en-US" dirty="0"/>
          </a:p>
        </p:txBody>
      </p:sp>
    </p:spTree>
    <p:extLst>
      <p:ext uri="{BB962C8B-B14F-4D97-AF65-F5344CB8AC3E}">
        <p14:creationId xmlns:p14="http://schemas.microsoft.com/office/powerpoint/2010/main" val="2563990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10000"/>
          </a:bodyPr>
          <a:lstStyle/>
          <a:p>
            <a:r>
              <a:rPr lang="zh-CN" altLang="zh-CN" dirty="0"/>
              <a:t>下面的</a:t>
            </a:r>
            <a:r>
              <a:rPr lang="en-US" altLang="zh-CN" dirty="0"/>
              <a:t>GLSL</a:t>
            </a:r>
            <a:r>
              <a:rPr lang="zh-CN" altLang="zh-CN" dirty="0"/>
              <a:t>例子实现了最基本的逐像素光照计算过程，在顶点代码中，我们计算出每一个顶点在经过模型变换和投影变换之后的位置、法向、光线方向、光线和视线的角平分线方向（用来计算高光部分，请参考</a:t>
            </a:r>
            <a:r>
              <a:rPr lang="en-US" altLang="zh-CN" dirty="0" err="1"/>
              <a:t>Phong</a:t>
            </a:r>
            <a:r>
              <a:rPr lang="zh-CN" altLang="zh-CN" dirty="0"/>
              <a:t>光照明方程</a:t>
            </a:r>
            <a:r>
              <a:rPr lang="zh-CN" altLang="zh-CN" dirty="0" smtClean="0"/>
              <a:t>）</a:t>
            </a:r>
            <a:endParaRPr lang="en-US" altLang="zh-CN" dirty="0" smtClean="0"/>
          </a:p>
          <a:p>
            <a:r>
              <a:rPr lang="zh-CN" altLang="zh-CN" dirty="0" smtClean="0"/>
              <a:t>在</a:t>
            </a:r>
            <a:r>
              <a:rPr lang="zh-CN" altLang="zh-CN" dirty="0"/>
              <a:t>像素代码中，我们依靠顶点处理阶段得到的像素信息，利用</a:t>
            </a:r>
            <a:r>
              <a:rPr lang="en-US" altLang="zh-CN" dirty="0" err="1"/>
              <a:t>Phong</a:t>
            </a:r>
            <a:r>
              <a:rPr lang="zh-CN" altLang="zh-CN" dirty="0"/>
              <a:t>光照明方程就可以得到每个像素经过光照以后的颜色值。</a:t>
            </a:r>
          </a:p>
          <a:p>
            <a:endParaRPr lang="zh-CN" altLang="en-US" dirty="0"/>
          </a:p>
        </p:txBody>
      </p:sp>
    </p:spTree>
    <p:extLst>
      <p:ext uri="{BB962C8B-B14F-4D97-AF65-F5344CB8AC3E}">
        <p14:creationId xmlns:p14="http://schemas.microsoft.com/office/powerpoint/2010/main" val="36702550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Text Box 1"/>
          <p:cNvSpPr txBox="1">
            <a:spLocks noChangeArrowheads="1"/>
          </p:cNvSpPr>
          <p:nvPr/>
        </p:nvSpPr>
        <p:spPr bwMode="auto">
          <a:xfrm>
            <a:off x="35496" y="339502"/>
            <a:ext cx="5241925" cy="3970318"/>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sng" strike="noStrike" cap="none" normalizeH="0" baseline="0" dirty="0" smtClean="0">
                <a:ln>
                  <a:noFill/>
                </a:ln>
                <a:solidFill>
                  <a:srgbClr val="FF0000"/>
                </a:solidFill>
                <a:effectLst/>
                <a:latin typeface="Calibri" pitchFamily="34" charset="0"/>
                <a:ea typeface="宋体" pitchFamily="2" charset="-122"/>
                <a:cs typeface="Times New Roman" pitchFamily="18" charset="0"/>
              </a:rPr>
              <a:t>Vertex </a:t>
            </a:r>
            <a:r>
              <a:rPr kumimoji="0" lang="en-US" altLang="zh-CN" sz="1400" b="1" i="0" u="sng"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Shader</a:t>
            </a:r>
            <a:r>
              <a:rPr kumimoji="0" lang="en-US" altLang="zh-CN" sz="1400" b="1" i="0" u="sng" strike="noStrike" cap="none" normalizeH="0" baseline="0" dirty="0" smtClean="0">
                <a:ln>
                  <a:noFill/>
                </a:ln>
                <a:solidFill>
                  <a:srgbClr val="FF0000"/>
                </a:solidFill>
                <a:effectLst/>
                <a:latin typeface="Calibri" pitchFamily="34" charset="0"/>
                <a:ea typeface="宋体" pitchFamily="2" charset="-122"/>
                <a:cs typeface="Times New Roman" pitchFamily="18" charset="0"/>
              </a:rPr>
              <a:t> Code:</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uniform vec3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lightpos</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uniform vec4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eyepos</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varying vec3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lightdir</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varying vec3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halfvec</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varying vec3 norm;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void main(void)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vec4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pos</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gl_ModelViewMatrix</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gl_Vertex</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r>
              <a:rPr kumimoji="0" lang="zh-CN" altLang="en-US"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进行顶点的模型变换</a:t>
            </a:r>
            <a:endParaRPr kumimoji="0" lang="zh-CN" altLang="en-US"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pos</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pos</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pos.w</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lightdir</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 normalize(</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lightpos</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pos.xyz</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r>
              <a:rPr kumimoji="0" lang="zh-CN" altLang="en-US"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计算光线方向</a:t>
            </a:r>
            <a:endParaRPr kumimoji="0" lang="zh-CN" altLang="en-US"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vec3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eyedir</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 normalize(</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eyepos.xyz</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pos.xyz</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r>
              <a:rPr kumimoji="0" lang="zh-CN" altLang="en-US"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计算视线方向</a:t>
            </a:r>
            <a:endParaRPr kumimoji="0" lang="zh-CN" altLang="en-US"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halfvec</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 normalize(</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lightdir</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eyedir</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r>
              <a:rPr kumimoji="0" lang="zh-CN" altLang="en-US"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计算角平分线</a:t>
            </a:r>
            <a:endParaRPr kumimoji="0" lang="zh-CN" altLang="en-US"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endParaRPr kumimoji="0" lang="zh-CN" altLang="en-US"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r>
              <a:rPr kumimoji="0" lang="en-US" altLang="zh-CN" sz="1000" b="1"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norm = normalize(</a:t>
            </a:r>
            <a:r>
              <a:rPr kumimoji="0" lang="en-US" altLang="zh-CN" sz="1000" b="1"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gl_NormalMatrix</a:t>
            </a:r>
            <a:r>
              <a:rPr kumimoji="0" lang="en-US" altLang="zh-CN" sz="1000" b="1"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 </a:t>
            </a:r>
            <a:r>
              <a:rPr kumimoji="0" lang="en-US" altLang="zh-CN" sz="1000" b="1"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gl_Normal</a:t>
            </a:r>
            <a:r>
              <a:rPr kumimoji="0" lang="en-US" altLang="zh-CN" sz="1000" b="1"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r>
              <a:rPr kumimoji="0" lang="zh-CN" altLang="en-US" sz="1000" b="1"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对法线变换</a:t>
            </a:r>
            <a:endParaRPr kumimoji="0" lang="zh-CN" altLang="en-US"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endParaRPr kumimoji="0" lang="zh-CN" altLang="en-US"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gl_FrontColor</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gl_Color</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gl_Position</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ftransform</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p:txBody>
      </p:sp>
      <p:sp>
        <p:nvSpPr>
          <p:cNvPr id="6"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Text Box 4"/>
          <p:cNvSpPr txBox="1">
            <a:spLocks noChangeArrowheads="1"/>
          </p:cNvSpPr>
          <p:nvPr/>
        </p:nvSpPr>
        <p:spPr bwMode="auto">
          <a:xfrm>
            <a:off x="4139952" y="15362"/>
            <a:ext cx="5195888" cy="5047536"/>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sng" strike="noStrike" cap="none" normalizeH="0" baseline="0" dirty="0" smtClean="0">
                <a:ln>
                  <a:noFill/>
                </a:ln>
                <a:solidFill>
                  <a:srgbClr val="FF0000"/>
                </a:solidFill>
                <a:effectLst/>
                <a:latin typeface="Calibri" pitchFamily="34" charset="0"/>
                <a:ea typeface="宋体" pitchFamily="2" charset="-122"/>
                <a:cs typeface="Times New Roman" pitchFamily="18" charset="0"/>
              </a:rPr>
              <a:t>Pixel </a:t>
            </a:r>
            <a:r>
              <a:rPr kumimoji="0" lang="en-US" altLang="zh-CN" sz="1400" b="1" i="0" u="sng"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Shader</a:t>
            </a:r>
            <a:r>
              <a:rPr kumimoji="0" lang="en-US" altLang="zh-CN" sz="1400" b="1" i="0" u="sng" strike="noStrike" cap="none" normalizeH="0" baseline="0" dirty="0" smtClean="0">
                <a:ln>
                  <a:noFill/>
                </a:ln>
                <a:solidFill>
                  <a:srgbClr val="FF0000"/>
                </a:solidFill>
                <a:effectLst/>
                <a:latin typeface="Calibri" pitchFamily="34" charset="0"/>
                <a:ea typeface="宋体" pitchFamily="2" charset="-122"/>
                <a:cs typeface="Times New Roman" pitchFamily="18" charset="0"/>
              </a:rPr>
              <a:t> Code:</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uniform float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shiness</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uniform vec4 ambient, diffuse, specular;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float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amb</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 0.3;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float diff = 0.4;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float spec = 0.3;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varying vec3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lightdir</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varying vec3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halfvec</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varying vec3 norm;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void main(void)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lightdir</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 normalize(</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lightdir</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r>
              <a:rPr kumimoji="0" lang="zh-CN" altLang="en-US"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归一化处理</a:t>
            </a:r>
            <a:endParaRPr kumimoji="0" lang="zh-CN" altLang="en-US"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r>
              <a:rPr kumimoji="0" lang="en-US" altLang="zh-CN" sz="1000" b="1"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norm =   normalize(norm);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float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diffusefract</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 max( dot(</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lightdir,norm</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 0.0); //</a:t>
            </a:r>
            <a:r>
              <a:rPr kumimoji="0" lang="zh-CN" altLang="en-US"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计算漫反射</a:t>
            </a:r>
            <a:endParaRPr kumimoji="0" lang="zh-CN" altLang="en-US"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endParaRPr kumimoji="0" lang="zh-CN" altLang="en-US"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float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specularfract</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 0.0</a:t>
            </a:r>
            <a:r>
              <a:rPr kumimoji="0" lang="zh-CN" altLang="en-US"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a:t>
            </a:r>
            <a:endParaRPr kumimoji="0" lang="zh-CN" altLang="en-US"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if(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diffusefract</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&gt; 0.0){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halfvec</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  normalize(</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halfvec</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specularfract</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 max( dot(</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halfvec,norm</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 0.0);</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specularfract</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 pow(</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specularfract</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shiness</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r>
              <a:rPr kumimoji="0" lang="zh-CN" altLang="en-US"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计算高光</a:t>
            </a:r>
            <a:endParaRPr kumimoji="0" lang="zh-CN" altLang="en-US"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r>
              <a:rPr kumimoji="0" lang="zh-CN" altLang="en-US"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根据</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Phong</a:t>
            </a:r>
            <a:r>
              <a:rPr kumimoji="0" lang="zh-CN" altLang="en-US"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光照方程计算最终的合成颜色 </a:t>
            </a:r>
            <a:endParaRPr kumimoji="0" lang="zh-CN" altLang="en-US"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gl_FragColor</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 vec4(</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amb</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ambient.xyz</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 diff *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diffuse.xyz</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diffusefract</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 spec *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specular.xyz</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specularfract</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,1.0);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403246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凹凸映射</a:t>
            </a:r>
          </a:p>
        </p:txBody>
      </p:sp>
      <p:sp>
        <p:nvSpPr>
          <p:cNvPr id="3" name="内容占位符 2"/>
          <p:cNvSpPr>
            <a:spLocks noGrp="1"/>
          </p:cNvSpPr>
          <p:nvPr>
            <p:ph idx="1"/>
          </p:nvPr>
        </p:nvSpPr>
        <p:spPr/>
        <p:txBody>
          <a:bodyPr>
            <a:normAutofit/>
          </a:bodyPr>
          <a:lstStyle/>
          <a:p>
            <a:r>
              <a:rPr lang="zh-CN" altLang="zh-CN" dirty="0"/>
              <a:t>凹凸映射和颜色纹理映射非常</a:t>
            </a:r>
            <a:r>
              <a:rPr lang="zh-CN" altLang="zh-CN" dirty="0" smtClean="0"/>
              <a:t>相似</a:t>
            </a:r>
            <a:endParaRPr lang="en-US" altLang="zh-CN" dirty="0" smtClean="0"/>
          </a:p>
          <a:p>
            <a:r>
              <a:rPr lang="zh-CN" altLang="zh-CN" dirty="0" smtClean="0"/>
              <a:t>颜色</a:t>
            </a:r>
            <a:r>
              <a:rPr lang="zh-CN" altLang="zh-CN" dirty="0"/>
              <a:t>纹理映射是把颜色加到多边形上，而凹凸映射是把粗糙信息加到多边形上，这种凸凹信息是通过法向的扰动来体现</a:t>
            </a:r>
            <a:r>
              <a:rPr lang="zh-CN" altLang="zh-CN" dirty="0" smtClean="0"/>
              <a:t>的</a:t>
            </a:r>
            <a:endParaRPr lang="en-US" altLang="zh-CN" dirty="0" smtClean="0"/>
          </a:p>
          <a:p>
            <a:r>
              <a:rPr lang="zh-CN" altLang="zh-CN" dirty="0" smtClean="0"/>
              <a:t>这样</a:t>
            </a:r>
            <a:r>
              <a:rPr lang="zh-CN" altLang="zh-CN" dirty="0"/>
              <a:t>做的优势是我们只需要很小的代价</a:t>
            </a:r>
            <a:r>
              <a:rPr lang="zh-CN" altLang="zh-CN" dirty="0" smtClean="0"/>
              <a:t>就</a:t>
            </a:r>
            <a:endParaRPr lang="zh-CN" altLang="en-US" dirty="0"/>
          </a:p>
        </p:txBody>
      </p:sp>
    </p:spTree>
    <p:extLst>
      <p:ext uri="{BB962C8B-B14F-4D97-AF65-F5344CB8AC3E}">
        <p14:creationId xmlns:p14="http://schemas.microsoft.com/office/powerpoint/2010/main" val="4171237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073" name="图片 43" descr="http://www.blacksmith-studios.dk/images/projects/bumpmapping_tut/normal_map_examp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627534"/>
            <a:ext cx="3076575" cy="11049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15621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pic>
        <p:nvPicPr>
          <p:cNvPr id="3080"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7225" y="2139702"/>
            <a:ext cx="5287963" cy="217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29052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lnSpcReduction="10000"/>
          </a:bodyPr>
          <a:lstStyle/>
          <a:p>
            <a:r>
              <a:rPr lang="zh-CN" altLang="zh-CN" dirty="0"/>
              <a:t>凹凸映射技术需要将像素的法线信息使用颜色纹理模式进行</a:t>
            </a:r>
            <a:r>
              <a:rPr lang="zh-CN" altLang="zh-CN" dirty="0" smtClean="0"/>
              <a:t>存储</a:t>
            </a:r>
            <a:endParaRPr lang="en-US" altLang="zh-CN" dirty="0" smtClean="0"/>
          </a:p>
          <a:p>
            <a:r>
              <a:rPr lang="zh-CN" altLang="zh-CN" dirty="0" smtClean="0"/>
              <a:t>而</a:t>
            </a:r>
            <a:r>
              <a:rPr lang="zh-CN" altLang="zh-CN" dirty="0"/>
              <a:t>纹理颜色值的范围是</a:t>
            </a:r>
            <a:r>
              <a:rPr lang="en-US" altLang="zh-CN" dirty="0"/>
              <a:t>[0,1]</a:t>
            </a:r>
            <a:r>
              <a:rPr lang="zh-CN" altLang="zh-CN" dirty="0"/>
              <a:t>，所以为了得到正确的法线信息，首先需要把纹理颜色值从</a:t>
            </a:r>
            <a:r>
              <a:rPr lang="en-US" altLang="zh-CN" dirty="0"/>
              <a:t>[0,1]</a:t>
            </a:r>
            <a:r>
              <a:rPr lang="zh-CN" altLang="zh-CN" dirty="0"/>
              <a:t>转换到</a:t>
            </a:r>
            <a:r>
              <a:rPr lang="en-US" altLang="zh-CN" dirty="0"/>
              <a:t>[-1,1]</a:t>
            </a:r>
            <a:r>
              <a:rPr lang="zh-CN" altLang="zh-CN" dirty="0"/>
              <a:t>之间，该过程可以通过</a:t>
            </a:r>
            <a:r>
              <a:rPr lang="zh-CN" altLang="zh-CN" dirty="0" smtClean="0"/>
              <a:t>公式</a:t>
            </a:r>
            <a:r>
              <a:rPr lang="zh-CN" altLang="zh-CN" dirty="0"/>
              <a:t>来完成</a:t>
            </a:r>
            <a:endParaRPr lang="en-US" altLang="zh-CN" dirty="0" smtClean="0"/>
          </a:p>
          <a:p>
            <a:r>
              <a:rPr lang="en-US" altLang="zh-CN" dirty="0" err="1" smtClean="0"/>
              <a:t>normalValue</a:t>
            </a:r>
            <a:r>
              <a:rPr lang="en-US" altLang="zh-CN" dirty="0" smtClean="0"/>
              <a:t> </a:t>
            </a:r>
            <a:r>
              <a:rPr lang="en-US" altLang="zh-CN" dirty="0"/>
              <a:t>= 2.0 * (</a:t>
            </a:r>
            <a:r>
              <a:rPr lang="en-US" altLang="zh-CN" dirty="0" err="1"/>
              <a:t>colorValue</a:t>
            </a:r>
            <a:r>
              <a:rPr lang="en-US" altLang="zh-CN" dirty="0"/>
              <a:t> - 0.5</a:t>
            </a:r>
            <a:r>
              <a:rPr lang="en-US" altLang="zh-CN" dirty="0" smtClean="0"/>
              <a:t>)</a:t>
            </a:r>
            <a:endParaRPr lang="zh-CN" altLang="en-US" dirty="0"/>
          </a:p>
        </p:txBody>
      </p:sp>
    </p:spTree>
    <p:extLst>
      <p:ext uri="{BB962C8B-B14F-4D97-AF65-F5344CB8AC3E}">
        <p14:creationId xmlns:p14="http://schemas.microsoft.com/office/powerpoint/2010/main" val="1191681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大纲</a:t>
            </a:r>
            <a:endParaRPr lang="zh-CN" altLang="en-US" dirty="0"/>
          </a:p>
        </p:txBody>
      </p:sp>
      <p:sp>
        <p:nvSpPr>
          <p:cNvPr id="3" name="内容占位符 2"/>
          <p:cNvSpPr>
            <a:spLocks noGrp="1"/>
          </p:cNvSpPr>
          <p:nvPr>
            <p:ph idx="1"/>
          </p:nvPr>
        </p:nvSpPr>
        <p:spPr/>
        <p:txBody>
          <a:bodyPr>
            <a:normAutofit fontScale="62500" lnSpcReduction="20000"/>
          </a:bodyPr>
          <a:lstStyle/>
          <a:p>
            <a:r>
              <a:rPr lang="zh-CN" altLang="zh-CN" dirty="0" smtClean="0"/>
              <a:t>固定</a:t>
            </a:r>
            <a:r>
              <a:rPr lang="zh-CN" altLang="zh-CN" dirty="0"/>
              <a:t>渲染管线</a:t>
            </a:r>
            <a:r>
              <a:rPr lang="en-US" altLang="zh-CN" dirty="0"/>
              <a:t>	</a:t>
            </a:r>
            <a:endParaRPr lang="zh-CN" altLang="zh-CN" dirty="0"/>
          </a:p>
          <a:p>
            <a:r>
              <a:rPr lang="zh-CN" altLang="zh-CN" dirty="0"/>
              <a:t>绘制语言</a:t>
            </a:r>
            <a:r>
              <a:rPr lang="en-US" altLang="zh-CN" dirty="0"/>
              <a:t>	</a:t>
            </a:r>
            <a:endParaRPr lang="zh-CN" altLang="zh-CN" dirty="0"/>
          </a:p>
          <a:p>
            <a:r>
              <a:rPr lang="zh-CN" altLang="zh-CN" dirty="0"/>
              <a:t>着色器</a:t>
            </a:r>
            <a:r>
              <a:rPr lang="en-US" altLang="zh-CN" dirty="0"/>
              <a:t>	</a:t>
            </a:r>
            <a:endParaRPr lang="zh-CN" altLang="zh-CN" dirty="0"/>
          </a:p>
          <a:p>
            <a:r>
              <a:rPr lang="zh-CN" altLang="zh-CN" dirty="0"/>
              <a:t>逐像素光照</a:t>
            </a:r>
            <a:r>
              <a:rPr lang="en-US" altLang="zh-CN" dirty="0"/>
              <a:t>	</a:t>
            </a:r>
            <a:endParaRPr lang="zh-CN" altLang="zh-CN" dirty="0"/>
          </a:p>
          <a:p>
            <a:r>
              <a:rPr lang="zh-CN" altLang="zh-CN" dirty="0"/>
              <a:t>凹凸映射</a:t>
            </a:r>
            <a:r>
              <a:rPr lang="en-US" altLang="zh-CN" dirty="0"/>
              <a:t>	</a:t>
            </a:r>
            <a:endParaRPr lang="zh-CN" altLang="zh-CN" dirty="0"/>
          </a:p>
          <a:p>
            <a:r>
              <a:rPr lang="zh-CN" altLang="zh-CN" dirty="0"/>
              <a:t>卡通渲染</a:t>
            </a:r>
            <a:r>
              <a:rPr lang="en-US" altLang="zh-CN" dirty="0"/>
              <a:t>	</a:t>
            </a:r>
            <a:endParaRPr lang="zh-CN" altLang="zh-CN" dirty="0"/>
          </a:p>
          <a:p>
            <a:r>
              <a:rPr lang="zh-CN" altLang="zh-CN" dirty="0"/>
              <a:t>环境映射</a:t>
            </a:r>
            <a:r>
              <a:rPr lang="en-US" altLang="zh-CN" dirty="0"/>
              <a:t>	</a:t>
            </a:r>
            <a:endParaRPr lang="zh-CN" altLang="zh-CN" dirty="0"/>
          </a:p>
          <a:p>
            <a:r>
              <a:rPr lang="zh-CN" altLang="zh-CN" dirty="0"/>
              <a:t>水面效果</a:t>
            </a:r>
            <a:r>
              <a:rPr lang="en-US" altLang="zh-CN" dirty="0"/>
              <a:t>	</a:t>
            </a:r>
            <a:endParaRPr lang="zh-CN" altLang="zh-CN" dirty="0"/>
          </a:p>
          <a:p>
            <a:r>
              <a:rPr lang="zh-CN" altLang="zh-CN" dirty="0"/>
              <a:t>地形渲染</a:t>
            </a:r>
            <a:r>
              <a:rPr lang="en-US" altLang="zh-CN" dirty="0"/>
              <a:t>	</a:t>
            </a:r>
            <a:endParaRPr lang="zh-CN" altLang="zh-CN" dirty="0"/>
          </a:p>
          <a:p>
            <a:r>
              <a:rPr lang="zh-CN" altLang="zh-CN" dirty="0"/>
              <a:t>大气渲染</a:t>
            </a:r>
            <a:r>
              <a:rPr lang="en-US" altLang="zh-CN" dirty="0"/>
              <a:t>	</a:t>
            </a:r>
            <a:endParaRPr lang="zh-CN" altLang="zh-CN" dirty="0"/>
          </a:p>
          <a:p>
            <a:r>
              <a:rPr lang="zh-CN" altLang="zh-CN" dirty="0"/>
              <a:t>毛发渲染</a:t>
            </a:r>
            <a:r>
              <a:rPr lang="en-US" altLang="zh-CN" dirty="0"/>
              <a:t>	</a:t>
            </a:r>
            <a:endParaRPr lang="zh-CN" altLang="zh-CN" dirty="0"/>
          </a:p>
          <a:p>
            <a:endParaRPr lang="zh-CN" altLang="en-US" dirty="0"/>
          </a:p>
        </p:txBody>
      </p:sp>
    </p:spTree>
    <p:extLst>
      <p:ext uri="{BB962C8B-B14F-4D97-AF65-F5344CB8AC3E}">
        <p14:creationId xmlns:p14="http://schemas.microsoft.com/office/powerpoint/2010/main" val="3733950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098" name="图片 45" descr="http://www.blacksmith-studios.dk/images/projects/bumpmapping_tut/normal_map_illustra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936388"/>
            <a:ext cx="3267075" cy="2943225"/>
          </a:xfrm>
          <a:prstGeom prst="rect">
            <a:avLst/>
          </a:prstGeom>
          <a:noFill/>
          <a:extLst>
            <a:ext uri="{909E8E84-426E-40DD-AFC4-6F175D3DCCD1}">
              <a14:hiddenFill xmlns:a14="http://schemas.microsoft.com/office/drawing/2010/main">
                <a:solidFill>
                  <a:srgbClr val="FFFFFF"/>
                </a:solidFill>
              </a14:hiddenFill>
            </a:ext>
          </a:extLst>
        </p:spPr>
      </p:pic>
      <p:pic>
        <p:nvPicPr>
          <p:cNvPr id="4097" name="图片 47" descr="http://www.blacksmith-studios.dk/images/projects/bumpmapping_tut/phong.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1245950"/>
            <a:ext cx="2943225" cy="23241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5"/>
          <p:cNvSpPr>
            <a:spLocks noChangeArrowheads="1"/>
          </p:cNvSpPr>
          <p:nvPr/>
        </p:nvSpPr>
        <p:spPr bwMode="auto">
          <a:xfrm>
            <a:off x="0" y="57245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30023978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70000" lnSpcReduction="20000"/>
              </a:bodyPr>
              <a:lstStyle/>
              <a:p>
                <a:r>
                  <a:rPr lang="zh-CN" altLang="zh-CN" dirty="0" smtClean="0"/>
                  <a:t>根据</a:t>
                </a:r>
                <a:r>
                  <a:rPr lang="en-US" altLang="zh-CN" dirty="0" err="1"/>
                  <a:t>Phong</a:t>
                </a:r>
                <a:r>
                  <a:rPr lang="zh-CN" altLang="zh-CN" dirty="0"/>
                  <a:t>光照明模型</a:t>
                </a:r>
                <a:endParaRPr lang="en-US" altLang="zh-CN" dirty="0" smtClean="0"/>
              </a:p>
              <a:p>
                <a14:m>
                  <m:oMath xmlns:m="http://schemas.openxmlformats.org/officeDocument/2006/math">
                    <m:r>
                      <m:rPr>
                        <m:sty m:val="p"/>
                      </m:rPr>
                      <a:rPr lang="en-US" altLang="zh-CN"/>
                      <m:t>I</m:t>
                    </m:r>
                    <m:r>
                      <a:rPr lang="en-US" altLang="zh-CN"/>
                      <m:t>=</m:t>
                    </m:r>
                    <m:sSub>
                      <m:sSubPr>
                        <m:ctrlPr>
                          <a:rPr lang="zh-CN" altLang="zh-CN" i="1"/>
                        </m:ctrlPr>
                      </m:sSubPr>
                      <m:e>
                        <m:r>
                          <m:rPr>
                            <m:sty m:val="p"/>
                          </m:rPr>
                          <a:rPr lang="en-US" altLang="zh-CN"/>
                          <m:t>I</m:t>
                        </m:r>
                      </m:e>
                      <m:sub>
                        <m:r>
                          <m:rPr>
                            <m:sty m:val="p"/>
                          </m:rPr>
                          <a:rPr lang="en-US" altLang="zh-CN"/>
                          <m:t>a</m:t>
                        </m:r>
                      </m:sub>
                    </m:sSub>
                    <m:r>
                      <a:rPr lang="en-US" altLang="zh-CN"/>
                      <m:t>+</m:t>
                    </m:r>
                    <m:sSub>
                      <m:sSubPr>
                        <m:ctrlPr>
                          <a:rPr lang="zh-CN" altLang="zh-CN" i="1"/>
                        </m:ctrlPr>
                      </m:sSubPr>
                      <m:e>
                        <m:r>
                          <m:rPr>
                            <m:sty m:val="p"/>
                          </m:rPr>
                          <a:rPr lang="en-US" altLang="zh-CN"/>
                          <m:t>k</m:t>
                        </m:r>
                      </m:e>
                      <m:sub>
                        <m:r>
                          <m:rPr>
                            <m:sty m:val="p"/>
                          </m:rPr>
                          <a:rPr lang="en-US" altLang="zh-CN"/>
                          <m:t>d</m:t>
                        </m:r>
                      </m:sub>
                    </m:sSub>
                    <m:r>
                      <m:rPr>
                        <m:sty m:val="p"/>
                      </m:rPr>
                      <a:rPr lang="en-US" altLang="zh-CN"/>
                      <m:t>N</m:t>
                    </m:r>
                    <m:r>
                      <a:rPr lang="en-US" altLang="zh-CN"/>
                      <m:t>⋅</m:t>
                    </m:r>
                    <m:r>
                      <m:rPr>
                        <m:sty m:val="p"/>
                      </m:rPr>
                      <a:rPr lang="en-US" altLang="zh-CN"/>
                      <m:t>L</m:t>
                    </m:r>
                    <m:r>
                      <a:rPr lang="en-US" altLang="zh-CN"/>
                      <m:t>+</m:t>
                    </m:r>
                    <m:sSub>
                      <m:sSubPr>
                        <m:ctrlPr>
                          <a:rPr lang="zh-CN" altLang="zh-CN" i="1"/>
                        </m:ctrlPr>
                      </m:sSubPr>
                      <m:e>
                        <m:r>
                          <m:rPr>
                            <m:sty m:val="p"/>
                          </m:rPr>
                          <a:rPr lang="en-US" altLang="zh-CN"/>
                          <m:t>k</m:t>
                        </m:r>
                      </m:e>
                      <m:sub>
                        <m:r>
                          <m:rPr>
                            <m:sty m:val="p"/>
                          </m:rPr>
                          <a:rPr lang="en-US" altLang="zh-CN"/>
                          <m:t>s</m:t>
                        </m:r>
                      </m:sub>
                    </m:sSub>
                    <m:sSup>
                      <m:sSupPr>
                        <m:ctrlPr>
                          <a:rPr lang="zh-CN" altLang="zh-CN" i="1"/>
                        </m:ctrlPr>
                      </m:sSupPr>
                      <m:e>
                        <m:d>
                          <m:dPr>
                            <m:ctrlPr>
                              <a:rPr lang="zh-CN" altLang="zh-CN" i="1"/>
                            </m:ctrlPr>
                          </m:dPr>
                          <m:e>
                            <m:r>
                              <m:rPr>
                                <m:sty m:val="p"/>
                              </m:rPr>
                              <a:rPr lang="en-US" altLang="zh-CN"/>
                              <m:t>N</m:t>
                            </m:r>
                            <m:r>
                              <a:rPr lang="en-US" altLang="zh-CN"/>
                              <m:t>⋅</m:t>
                            </m:r>
                            <m:r>
                              <m:rPr>
                                <m:sty m:val="p"/>
                              </m:rPr>
                              <a:rPr lang="en-US" altLang="zh-CN"/>
                              <m:t>H</m:t>
                            </m:r>
                          </m:e>
                        </m:d>
                      </m:e>
                      <m:sup>
                        <m:r>
                          <m:rPr>
                            <m:sty m:val="p"/>
                          </m:rPr>
                          <a:rPr lang="en-US" altLang="zh-CN"/>
                          <m:t>n</m:t>
                        </m:r>
                      </m:sup>
                    </m:sSup>
                  </m:oMath>
                </a14:m>
                <a:r>
                  <a:rPr lang="zh-CN" altLang="zh-CN" dirty="0"/>
                  <a:t>，其中，</a:t>
                </a:r>
                <a:r>
                  <a:rPr lang="en-US" altLang="zh-CN" dirty="0"/>
                  <a:t>L</a:t>
                </a:r>
                <a:r>
                  <a:rPr lang="zh-CN" altLang="zh-CN" dirty="0"/>
                  <a:t>为光照方向，</a:t>
                </a:r>
                <a:r>
                  <a:rPr lang="en-US" altLang="zh-CN" dirty="0"/>
                  <a:t>H</a:t>
                </a:r>
                <a:r>
                  <a:rPr lang="zh-CN" altLang="zh-CN" dirty="0"/>
                  <a:t>为视线与光照方向的</a:t>
                </a:r>
                <a:r>
                  <a:rPr lang="zh-CN" altLang="zh-CN" dirty="0" smtClean="0"/>
                  <a:t>角平分线</a:t>
                </a:r>
                <a:endParaRPr lang="en-US" altLang="zh-CN" dirty="0" smtClean="0"/>
              </a:p>
              <a:p>
                <a:r>
                  <a:rPr lang="zh-CN" altLang="zh-CN" dirty="0" smtClean="0"/>
                  <a:t>在</a:t>
                </a:r>
                <a:r>
                  <a:rPr lang="zh-CN" altLang="zh-CN" dirty="0"/>
                  <a:t>三维空间，</a:t>
                </a:r>
                <a:r>
                  <a:rPr lang="en-US" altLang="zh-CN" dirty="0"/>
                  <a:t>N</a:t>
                </a:r>
                <a:r>
                  <a:rPr lang="zh-CN" altLang="zh-CN" dirty="0"/>
                  <a:t>很容易计算。进行三维变换时，通过模型变换和投影变换，我们很容易将顶点坐标从物体坐标变到裁剪</a:t>
                </a:r>
                <a:r>
                  <a:rPr lang="zh-CN" altLang="zh-CN" dirty="0" smtClean="0"/>
                  <a:t>空间</a:t>
                </a:r>
                <a:endParaRPr lang="en-US" altLang="zh-CN" dirty="0" smtClean="0"/>
              </a:p>
              <a:p>
                <a:r>
                  <a:rPr lang="zh-CN" altLang="zh-CN" dirty="0" smtClean="0"/>
                  <a:t>然而</a:t>
                </a:r>
                <a:r>
                  <a:rPr lang="zh-CN" altLang="zh-CN" dirty="0"/>
                  <a:t>当我们采用法向纹理时，由于法向纹理是贴在物体表面上的，因此它与表面切向是一致的，所以法向纹理提供的物体表面的法向是切向空间的。由于顶点坐标是在物体空间，因此需要对坐标系进行统一才能正确计算</a:t>
                </a:r>
                <a:r>
                  <a:rPr lang="zh-CN" altLang="zh-CN" dirty="0" smtClean="0"/>
                  <a:t>光照</a:t>
                </a: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t="-37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001283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7225" y="985838"/>
            <a:ext cx="5287963" cy="316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35609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145" name="图片 51" descr="http://www.blacksmith-studios.dk/images/projects/bumpmapping_tut/tangent_space_illustra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846" y="915566"/>
            <a:ext cx="3409950" cy="309086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35480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pic>
        <p:nvPicPr>
          <p:cNvPr id="614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91880" y="1779662"/>
            <a:ext cx="5287963" cy="158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0083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62500" lnSpcReduction="20000"/>
              </a:bodyPr>
              <a:lstStyle/>
              <a:p>
                <a:r>
                  <a:rPr lang="zh-CN" altLang="zh-CN" dirty="0"/>
                  <a:t>假设</a:t>
                </a:r>
                <a:r>
                  <a:rPr lang="en-US" altLang="zh-CN" dirty="0"/>
                  <a:t>S</a:t>
                </a:r>
                <a:r>
                  <a:rPr lang="zh-CN" altLang="zh-CN" dirty="0"/>
                  <a:t>切向作为</a:t>
                </a:r>
                <a:r>
                  <a:rPr lang="en-US" altLang="zh-CN" dirty="0"/>
                  <a:t>x</a:t>
                </a:r>
                <a:r>
                  <a:rPr lang="zh-CN" altLang="zh-CN" dirty="0"/>
                  <a:t>轴，</a:t>
                </a:r>
                <a:r>
                  <a:rPr lang="en-US" altLang="zh-CN" dirty="0"/>
                  <a:t>T</a:t>
                </a:r>
                <a:r>
                  <a:rPr lang="zh-CN" altLang="zh-CN" dirty="0"/>
                  <a:t>切向作为</a:t>
                </a:r>
                <a:r>
                  <a:rPr lang="en-US" altLang="zh-CN" dirty="0"/>
                  <a:t>y</a:t>
                </a:r>
                <a:r>
                  <a:rPr lang="zh-CN" altLang="zh-CN" dirty="0"/>
                  <a:t>轴，法向</a:t>
                </a:r>
                <a:r>
                  <a:rPr lang="en-US" altLang="zh-CN" dirty="0"/>
                  <a:t>N</a:t>
                </a:r>
                <a:r>
                  <a:rPr lang="zh-CN" altLang="zh-CN" dirty="0"/>
                  <a:t>作为</a:t>
                </a:r>
                <a:r>
                  <a:rPr lang="en-US" altLang="zh-CN" dirty="0"/>
                  <a:t>z</a:t>
                </a:r>
                <a:r>
                  <a:rPr lang="zh-CN" altLang="zh-CN" dirty="0"/>
                  <a:t>轴指向屏幕外头，如图 </a:t>
                </a:r>
                <a:r>
                  <a:rPr lang="zh-CN" altLang="zh-CN" dirty="0" smtClean="0"/>
                  <a:t>所</a:t>
                </a:r>
                <a:r>
                  <a:rPr lang="zh-CN" altLang="zh-CN" dirty="0"/>
                  <a:t>示，每一个顶点都形成了一个切向坐标系，</a:t>
                </a:r>
                <a:r>
                  <a:rPr lang="en-US" altLang="zh-CN" dirty="0"/>
                  <a:t> S</a:t>
                </a:r>
                <a:r>
                  <a:rPr lang="zh-CN" altLang="zh-CN" dirty="0"/>
                  <a:t>，</a:t>
                </a:r>
                <a:r>
                  <a:rPr lang="en-US" altLang="zh-CN" dirty="0"/>
                  <a:t>T</a:t>
                </a:r>
                <a:r>
                  <a:rPr lang="zh-CN" altLang="zh-CN" dirty="0"/>
                  <a:t>，</a:t>
                </a:r>
                <a:r>
                  <a:rPr lang="en-US" altLang="zh-CN" dirty="0"/>
                  <a:t>N</a:t>
                </a:r>
                <a:r>
                  <a:rPr lang="zh-CN" altLang="zh-CN" dirty="0"/>
                  <a:t>矢量构成了顶点切向坐标系的基。如果我们把这三个正交矢量组成一个矩阵，就构成了</a:t>
                </a:r>
                <a:r>
                  <a:rPr lang="en-US" altLang="zh-CN" dirty="0"/>
                  <a:t>TBN</a:t>
                </a:r>
                <a:r>
                  <a:rPr lang="zh-CN" altLang="zh-CN" dirty="0"/>
                  <a:t>矩阵（</a:t>
                </a:r>
                <a:r>
                  <a:rPr lang="en-US" altLang="zh-CN" b="1" dirty="0"/>
                  <a:t>T</a:t>
                </a:r>
                <a:r>
                  <a:rPr lang="en-US" altLang="zh-CN" dirty="0"/>
                  <a:t>angent</a:t>
                </a:r>
                <a:r>
                  <a:rPr lang="zh-CN" altLang="zh-CN" dirty="0"/>
                  <a:t>，</a:t>
                </a:r>
                <a:r>
                  <a:rPr lang="en-US" altLang="zh-CN" b="1" dirty="0" err="1"/>
                  <a:t>B</a:t>
                </a:r>
                <a:r>
                  <a:rPr lang="en-US" altLang="zh-CN" dirty="0" err="1"/>
                  <a:t>inormal</a:t>
                </a:r>
                <a:r>
                  <a:rPr lang="zh-CN" altLang="zh-CN" dirty="0"/>
                  <a:t>，</a:t>
                </a:r>
                <a:r>
                  <a:rPr lang="en-US" altLang="zh-CN" b="1" dirty="0"/>
                  <a:t>N</a:t>
                </a:r>
                <a:r>
                  <a:rPr lang="en-US" altLang="zh-CN" dirty="0"/>
                  <a:t>ormal</a:t>
                </a:r>
                <a:r>
                  <a:rPr lang="zh-CN" altLang="zh-CN" dirty="0"/>
                  <a:t>），这里切线为</a:t>
                </a:r>
                <a:r>
                  <a:rPr lang="en-US" altLang="zh-CN" dirty="0"/>
                  <a:t>S</a:t>
                </a:r>
                <a:r>
                  <a:rPr lang="zh-CN" altLang="zh-CN" dirty="0"/>
                  <a:t>，副法向为</a:t>
                </a:r>
                <a:r>
                  <a:rPr lang="en-US" altLang="zh-CN" dirty="0"/>
                  <a:t>T</a:t>
                </a:r>
                <a:r>
                  <a:rPr lang="zh-CN" altLang="zh-CN" dirty="0"/>
                  <a:t>，构成的矩阵如下：</a:t>
                </a:r>
              </a:p>
              <a:p>
                <a:r>
                  <a:rPr lang="en-US" altLang="zh-CN" dirty="0"/>
                  <a:t>     </a:t>
                </a:r>
                <a14:m>
                  <m:oMath xmlns:m="http://schemas.openxmlformats.org/officeDocument/2006/math">
                    <m:r>
                      <a:rPr lang="en-US" altLang="zh-CN"/>
                      <m:t>(</m:t>
                    </m:r>
                    <m:r>
                      <m:rPr>
                        <m:sty m:val="p"/>
                      </m:rPr>
                      <a:rPr lang="en-US" altLang="zh-CN"/>
                      <m:t>Tx</m:t>
                    </m:r>
                    <m:r>
                      <a:rPr lang="en-US" altLang="zh-CN"/>
                      <m:t>, </m:t>
                    </m:r>
                    <m:r>
                      <m:rPr>
                        <m:sty m:val="p"/>
                      </m:rPr>
                      <a:rPr lang="en-US" altLang="zh-CN"/>
                      <m:t>Bx</m:t>
                    </m:r>
                    <m:r>
                      <a:rPr lang="en-US" altLang="zh-CN"/>
                      <m:t>, </m:t>
                    </m:r>
                    <m:r>
                      <m:rPr>
                        <m:sty m:val="p"/>
                      </m:rPr>
                      <a:rPr lang="en-US" altLang="zh-CN"/>
                      <m:t>Nx</m:t>
                    </m:r>
                    <m:r>
                      <a:rPr lang="en-US" altLang="zh-CN"/>
                      <m:t>)</m:t>
                    </m:r>
                  </m:oMath>
                </a14:m>
                <a:endParaRPr lang="zh-CN" altLang="zh-CN" dirty="0"/>
              </a:p>
              <a:p>
                <a:r>
                  <a:rPr lang="en-US" altLang="zh-CN" dirty="0"/>
                  <a:t>     </a:t>
                </a:r>
                <a14:m>
                  <m:oMath xmlns:m="http://schemas.openxmlformats.org/officeDocument/2006/math">
                    <m:r>
                      <a:rPr lang="en-US" altLang="zh-CN"/>
                      <m:t>(</m:t>
                    </m:r>
                    <m:r>
                      <m:rPr>
                        <m:sty m:val="p"/>
                      </m:rPr>
                      <a:rPr lang="en-US" altLang="zh-CN"/>
                      <m:t>Ty</m:t>
                    </m:r>
                    <m:r>
                      <a:rPr lang="en-US" altLang="zh-CN"/>
                      <m:t>, </m:t>
                    </m:r>
                    <m:r>
                      <m:rPr>
                        <m:sty m:val="p"/>
                      </m:rPr>
                      <a:rPr lang="en-US" altLang="zh-CN"/>
                      <m:t>By</m:t>
                    </m:r>
                    <m:r>
                      <a:rPr lang="en-US" altLang="zh-CN"/>
                      <m:t>, </m:t>
                    </m:r>
                    <m:r>
                      <m:rPr>
                        <m:sty m:val="p"/>
                      </m:rPr>
                      <a:rPr lang="en-US" altLang="zh-CN"/>
                      <m:t>Ny</m:t>
                    </m:r>
                    <m:r>
                      <a:rPr lang="en-US" altLang="zh-CN"/>
                      <m:t>)</m:t>
                    </m:r>
                  </m:oMath>
                </a14:m>
                <a:endParaRPr lang="zh-CN" altLang="zh-CN" dirty="0"/>
              </a:p>
              <a:p>
                <a:r>
                  <a:rPr lang="en-US" altLang="zh-CN" dirty="0"/>
                  <a:t>     </a:t>
                </a:r>
                <a14:m>
                  <m:oMath xmlns:m="http://schemas.openxmlformats.org/officeDocument/2006/math">
                    <m:r>
                      <a:rPr lang="en-US" altLang="zh-CN"/>
                      <m:t>(</m:t>
                    </m:r>
                    <m:r>
                      <m:rPr>
                        <m:sty m:val="p"/>
                      </m:rPr>
                      <a:rPr lang="en-US" altLang="zh-CN"/>
                      <m:t>Tz</m:t>
                    </m:r>
                    <m:r>
                      <a:rPr lang="en-US" altLang="zh-CN"/>
                      <m:t>, </m:t>
                    </m:r>
                    <m:r>
                      <m:rPr>
                        <m:sty m:val="p"/>
                      </m:rPr>
                      <a:rPr lang="en-US" altLang="zh-CN"/>
                      <m:t>Bz</m:t>
                    </m:r>
                    <m:r>
                      <a:rPr lang="en-US" altLang="zh-CN"/>
                      <m:t>, </m:t>
                    </m:r>
                    <m:r>
                      <m:rPr>
                        <m:sty m:val="p"/>
                      </m:rPr>
                      <a:rPr lang="en-US" altLang="zh-CN"/>
                      <m:t>Nz</m:t>
                    </m:r>
                    <m:r>
                      <a:rPr lang="en-US" altLang="zh-CN"/>
                      <m:t>)</m:t>
                    </m:r>
                  </m:oMath>
                </a14:m>
                <a:endParaRPr lang="zh-CN" altLang="zh-CN" dirty="0"/>
              </a:p>
              <a:p>
                <a:r>
                  <a:rPr lang="zh-CN" altLang="zh-CN" dirty="0"/>
                  <a:t>我们需要从切向空间，即纹理空间去构造</a:t>
                </a:r>
                <a:r>
                  <a:rPr lang="en-US" altLang="zh-CN" dirty="0"/>
                  <a:t>TBN</a:t>
                </a:r>
                <a:r>
                  <a:rPr lang="zh-CN" altLang="zh-CN" dirty="0"/>
                  <a:t>矩阵，如</a:t>
                </a:r>
                <a:r>
                  <a:rPr lang="zh-CN" altLang="zh-CN" dirty="0" smtClean="0"/>
                  <a:t>图</a:t>
                </a:r>
                <a:r>
                  <a:rPr lang="en-US" altLang="zh-CN" dirty="0" smtClean="0"/>
                  <a:t>9</a:t>
                </a:r>
                <a:r>
                  <a:rPr lang="zh-CN" altLang="zh-CN" dirty="0"/>
                  <a:t>，</a:t>
                </a:r>
                <a:r>
                  <a:rPr lang="en-US" altLang="zh-CN" dirty="0"/>
                  <a:t>v1,v2,v3</a:t>
                </a:r>
                <a:r>
                  <a:rPr lang="zh-CN" altLang="zh-CN" dirty="0"/>
                  <a:t>为三角形的三个顶点，其对应的纹理坐标为</a:t>
                </a:r>
                <a:r>
                  <a:rPr lang="en-US" altLang="zh-CN" dirty="0"/>
                  <a:t>c1,c2,c3</a:t>
                </a:r>
                <a:r>
                  <a:rPr lang="zh-CN" altLang="zh-CN" dirty="0"/>
                  <a:t>。通过</a:t>
                </a:r>
                <a:r>
                  <a:rPr lang="en-US" altLang="zh-CN" dirty="0"/>
                  <a:t>c1,c2,c3</a:t>
                </a:r>
                <a:r>
                  <a:rPr lang="zh-CN" altLang="zh-CN" dirty="0"/>
                  <a:t>我们就可以找到纹理空间的正交基</a:t>
                </a:r>
                <a:r>
                  <a:rPr lang="en-US" altLang="zh-CN" dirty="0"/>
                  <a:t>T</a:t>
                </a:r>
                <a:r>
                  <a:rPr lang="zh-CN" altLang="zh-CN" dirty="0"/>
                  <a:t>和</a:t>
                </a:r>
                <a:r>
                  <a:rPr lang="en-US" altLang="zh-CN" dirty="0"/>
                  <a:t>B</a:t>
                </a:r>
                <a:r>
                  <a:rPr lang="zh-CN" altLang="zh-CN" dirty="0"/>
                  <a:t>，这个类似于寻找三角形几何空间的正交基。</a:t>
                </a:r>
              </a:p>
              <a:p>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t="-3232" r="-7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95403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7225" y="1878013"/>
            <a:ext cx="5287963" cy="138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15112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47500" lnSpcReduction="20000"/>
              </a:bodyPr>
              <a:lstStyle/>
              <a:p>
                <a:r>
                  <a:rPr lang="zh-CN" altLang="zh-CN" dirty="0"/>
                  <a:t>矢量</a:t>
                </a:r>
                <a14:m>
                  <m:oMath xmlns:m="http://schemas.openxmlformats.org/officeDocument/2006/math">
                    <m:r>
                      <a:rPr lang="en-US" altLang="zh-CN" i="1"/>
                      <m:t>∆</m:t>
                    </m:r>
                    <m:r>
                      <m:rPr>
                        <m:sty m:val="p"/>
                      </m:rPr>
                      <a:rPr lang="en-US" altLang="zh-CN"/>
                      <m:t>v</m:t>
                    </m:r>
                    <m:r>
                      <a:rPr lang="en-US" altLang="zh-CN"/>
                      <m:t>2</m:t>
                    </m:r>
                    <m:r>
                      <m:rPr>
                        <m:sty m:val="p"/>
                      </m:rPr>
                      <a:rPr lang="en-US" altLang="zh-CN"/>
                      <m:t>v</m:t>
                    </m:r>
                    <m:r>
                      <a:rPr lang="en-US" altLang="zh-CN"/>
                      <m:t>1</m:t>
                    </m:r>
                  </m:oMath>
                </a14:m>
                <a:r>
                  <a:rPr lang="zh-CN" altLang="zh-CN" dirty="0"/>
                  <a:t>可以通过基</a:t>
                </a:r>
                <a:r>
                  <a:rPr lang="en-US" altLang="zh-CN" dirty="0"/>
                  <a:t>T</a:t>
                </a:r>
                <a:r>
                  <a:rPr lang="zh-CN" altLang="zh-CN" dirty="0"/>
                  <a:t>和</a:t>
                </a:r>
                <a:r>
                  <a:rPr lang="en-US" altLang="zh-CN" dirty="0"/>
                  <a:t>B</a:t>
                </a:r>
                <a:r>
                  <a:rPr lang="zh-CN" altLang="zh-CN" dirty="0"/>
                  <a:t>来表达，即得如下公式：</a:t>
                </a:r>
              </a:p>
              <a:p>
                <a14:m>
                  <m:oMath xmlns:m="http://schemas.openxmlformats.org/officeDocument/2006/math">
                    <m:d>
                      <m:dPr>
                        <m:begChr m:val=""/>
                        <m:endChr m:val="}"/>
                        <m:ctrlPr>
                          <a:rPr lang="zh-CN" altLang="zh-CN" i="1"/>
                        </m:ctrlPr>
                      </m:dPr>
                      <m:e>
                        <m:m>
                          <m:mPr>
                            <m:mcs>
                              <m:mc>
                                <m:mcPr>
                                  <m:count m:val="1"/>
                                  <m:mcJc m:val="center"/>
                                </m:mcPr>
                              </m:mc>
                            </m:mcs>
                            <m:ctrlPr>
                              <a:rPr lang="zh-CN" altLang="zh-CN" i="1"/>
                            </m:ctrlPr>
                          </m:mPr>
                          <m:mr>
                            <m:e>
                              <m:r>
                                <a:rPr lang="en-US" altLang="zh-CN" i="1"/>
                                <m:t>∆</m:t>
                              </m:r>
                              <m:r>
                                <a:rPr lang="en-US" altLang="zh-CN" i="1"/>
                                <m:t>𝑣</m:t>
                              </m:r>
                              <m:r>
                                <a:rPr lang="en-US" altLang="zh-CN" i="1"/>
                                <m:t>2</m:t>
                              </m:r>
                              <m:r>
                                <a:rPr lang="en-US" altLang="zh-CN" i="1"/>
                                <m:t>𝑣</m:t>
                              </m:r>
                              <m:r>
                                <a:rPr lang="en-US" altLang="zh-CN" i="1"/>
                                <m:t>1=∆</m:t>
                              </m:r>
                              <m:r>
                                <a:rPr lang="en-US" altLang="zh-CN" i="1"/>
                                <m:t>𝑐</m:t>
                              </m:r>
                              <m:r>
                                <a:rPr lang="en-US" altLang="zh-CN" i="1"/>
                                <m:t>2</m:t>
                              </m:r>
                              <m:r>
                                <a:rPr lang="en-US" altLang="zh-CN" i="1"/>
                                <m:t>𝑐</m:t>
                              </m:r>
                              <m:sSub>
                                <m:sSubPr>
                                  <m:ctrlPr>
                                    <a:rPr lang="zh-CN" altLang="zh-CN" i="1"/>
                                  </m:ctrlPr>
                                </m:sSubPr>
                                <m:e>
                                  <m:r>
                                    <a:rPr lang="en-US" altLang="zh-CN" i="1"/>
                                    <m:t>1</m:t>
                                  </m:r>
                                </m:e>
                                <m:sub>
                                  <m:r>
                                    <a:rPr lang="en-US" altLang="zh-CN" i="1"/>
                                    <m:t>𝑇</m:t>
                                  </m:r>
                                </m:sub>
                              </m:sSub>
                              <m:r>
                                <a:rPr lang="en-US" altLang="zh-CN" i="1"/>
                                <m:t>∙</m:t>
                              </m:r>
                              <m:r>
                                <a:rPr lang="en-US" altLang="zh-CN" i="1"/>
                                <m:t>𝑇</m:t>
                              </m:r>
                              <m:r>
                                <a:rPr lang="en-US" altLang="zh-CN" i="1"/>
                                <m:t>+∆</m:t>
                              </m:r>
                              <m:r>
                                <a:rPr lang="en-US" altLang="zh-CN" i="1"/>
                                <m:t>𝑐</m:t>
                              </m:r>
                              <m:r>
                                <a:rPr lang="en-US" altLang="zh-CN" i="1"/>
                                <m:t>2</m:t>
                              </m:r>
                              <m:r>
                                <a:rPr lang="en-US" altLang="zh-CN" i="1"/>
                                <m:t>𝑐</m:t>
                              </m:r>
                              <m:sSub>
                                <m:sSubPr>
                                  <m:ctrlPr>
                                    <a:rPr lang="zh-CN" altLang="zh-CN" i="1"/>
                                  </m:ctrlPr>
                                </m:sSubPr>
                                <m:e>
                                  <m:r>
                                    <a:rPr lang="en-US" altLang="zh-CN" i="1"/>
                                    <m:t>1</m:t>
                                  </m:r>
                                </m:e>
                                <m:sub>
                                  <m:r>
                                    <a:rPr lang="en-US" altLang="zh-CN" i="1"/>
                                    <m:t>𝐵</m:t>
                                  </m:r>
                                </m:sub>
                              </m:sSub>
                              <m:r>
                                <a:rPr lang="en-US" altLang="zh-CN" i="1"/>
                                <m:t>∙</m:t>
                              </m:r>
                              <m:r>
                                <a:rPr lang="en-US" altLang="zh-CN" i="1"/>
                                <m:t>𝐵</m:t>
                              </m:r>
                            </m:e>
                          </m:mr>
                          <m:mr>
                            <m:e>
                              <m:r>
                                <a:rPr lang="en-US" altLang="zh-CN" i="1"/>
                                <m:t>∆</m:t>
                              </m:r>
                              <m:r>
                                <a:rPr lang="en-US" altLang="zh-CN" i="1"/>
                                <m:t>𝑣</m:t>
                              </m:r>
                              <m:r>
                                <a:rPr lang="en-US" altLang="zh-CN" i="1"/>
                                <m:t>3</m:t>
                              </m:r>
                              <m:r>
                                <a:rPr lang="en-US" altLang="zh-CN" i="1"/>
                                <m:t>𝑣</m:t>
                              </m:r>
                              <m:r>
                                <a:rPr lang="en-US" altLang="zh-CN" i="1"/>
                                <m:t>1=∆</m:t>
                              </m:r>
                              <m:r>
                                <a:rPr lang="en-US" altLang="zh-CN" i="1"/>
                                <m:t>𝑐</m:t>
                              </m:r>
                              <m:r>
                                <a:rPr lang="en-US" altLang="zh-CN" i="1"/>
                                <m:t>3</m:t>
                              </m:r>
                              <m:r>
                                <a:rPr lang="en-US" altLang="zh-CN" i="1"/>
                                <m:t>𝑐</m:t>
                              </m:r>
                              <m:sSub>
                                <m:sSubPr>
                                  <m:ctrlPr>
                                    <a:rPr lang="zh-CN" altLang="zh-CN" i="1"/>
                                  </m:ctrlPr>
                                </m:sSubPr>
                                <m:e>
                                  <m:r>
                                    <a:rPr lang="en-US" altLang="zh-CN" i="1"/>
                                    <m:t>1</m:t>
                                  </m:r>
                                </m:e>
                                <m:sub>
                                  <m:r>
                                    <a:rPr lang="en-US" altLang="zh-CN" i="1"/>
                                    <m:t>𝑇</m:t>
                                  </m:r>
                                </m:sub>
                              </m:sSub>
                              <m:r>
                                <a:rPr lang="en-US" altLang="zh-CN" i="1"/>
                                <m:t>∙</m:t>
                              </m:r>
                              <m:r>
                                <a:rPr lang="en-US" altLang="zh-CN" i="1"/>
                                <m:t>𝑇</m:t>
                              </m:r>
                              <m:r>
                                <a:rPr lang="en-US" altLang="zh-CN" i="1"/>
                                <m:t>+∆</m:t>
                              </m:r>
                              <m:r>
                                <a:rPr lang="en-US" altLang="zh-CN" i="1"/>
                                <m:t>𝑐</m:t>
                              </m:r>
                              <m:r>
                                <a:rPr lang="en-US" altLang="zh-CN" i="1"/>
                                <m:t>3</m:t>
                              </m:r>
                              <m:sSub>
                                <m:sSubPr>
                                  <m:ctrlPr>
                                    <a:rPr lang="zh-CN" altLang="zh-CN" i="1"/>
                                  </m:ctrlPr>
                                </m:sSubPr>
                                <m:e>
                                  <m:r>
                                    <a:rPr lang="en-US" altLang="zh-CN" i="1"/>
                                    <m:t>𝑐</m:t>
                                  </m:r>
                                  <m:r>
                                    <a:rPr lang="en-US" altLang="zh-CN" i="1"/>
                                    <m:t>1</m:t>
                                  </m:r>
                                </m:e>
                                <m:sub>
                                  <m:r>
                                    <a:rPr lang="en-US" altLang="zh-CN" i="1"/>
                                    <m:t>𝐵</m:t>
                                  </m:r>
                                </m:sub>
                              </m:sSub>
                              <m:r>
                                <a:rPr lang="en-US" altLang="zh-CN" i="1"/>
                                <m:t>∙</m:t>
                              </m:r>
                              <m:r>
                                <a:rPr lang="en-US" altLang="zh-CN" i="1"/>
                                <m:t>𝐵</m:t>
                              </m:r>
                            </m:e>
                          </m:mr>
                        </m:m>
                      </m:e>
                    </m:d>
                    <m:box>
                      <m:boxPr>
                        <m:ctrlPr>
                          <a:rPr lang="zh-CN" altLang="zh-CN" i="1"/>
                        </m:ctrlPr>
                      </m:boxPr>
                      <m:e>
                        <m:r>
                          <a:rPr lang="en-US" altLang="zh-CN"/>
                          <m:t>⇒</m:t>
                        </m:r>
                      </m:e>
                    </m:box>
                    <m:d>
                      <m:dPr>
                        <m:begChr m:val="["/>
                        <m:endChr m:val="]"/>
                        <m:ctrlPr>
                          <a:rPr lang="zh-CN" altLang="zh-CN" i="1"/>
                        </m:ctrlPr>
                      </m:dPr>
                      <m:e>
                        <m:m>
                          <m:mPr>
                            <m:mcs>
                              <m:mc>
                                <m:mcPr>
                                  <m:count m:val="1"/>
                                  <m:mcJc m:val="center"/>
                                </m:mcPr>
                              </m:mc>
                            </m:mcs>
                            <m:ctrlPr>
                              <a:rPr lang="zh-CN" altLang="zh-CN" i="1"/>
                            </m:ctrlPr>
                          </m:mPr>
                          <m:mr>
                            <m:e>
                              <m:r>
                                <a:rPr lang="en-US" altLang="zh-CN" i="1"/>
                                <m:t>∆</m:t>
                              </m:r>
                              <m:r>
                                <a:rPr lang="en-US" altLang="zh-CN" i="1"/>
                                <m:t>𝑣</m:t>
                              </m:r>
                              <m:r>
                                <a:rPr lang="en-US" altLang="zh-CN" i="1"/>
                                <m:t>2</m:t>
                              </m:r>
                              <m:r>
                                <a:rPr lang="en-US" altLang="zh-CN" i="1"/>
                                <m:t>𝑣</m:t>
                              </m:r>
                              <m:r>
                                <a:rPr lang="en-US" altLang="zh-CN" i="1"/>
                                <m:t>1</m:t>
                              </m:r>
                            </m:e>
                          </m:mr>
                          <m:mr>
                            <m:e>
                              <m:r>
                                <a:rPr lang="en-US" altLang="zh-CN"/>
                                <m:t>∆</m:t>
                              </m:r>
                              <m:r>
                                <a:rPr lang="en-US" altLang="zh-CN" i="1"/>
                                <m:t>𝑣</m:t>
                              </m:r>
                              <m:r>
                                <a:rPr lang="en-US" altLang="zh-CN" i="1"/>
                                <m:t>3</m:t>
                              </m:r>
                              <m:r>
                                <a:rPr lang="en-US" altLang="zh-CN" i="1"/>
                                <m:t>𝑣</m:t>
                              </m:r>
                              <m:r>
                                <a:rPr lang="en-US" altLang="zh-CN" i="1"/>
                                <m:t>1</m:t>
                              </m:r>
                            </m:e>
                          </m:mr>
                        </m:m>
                      </m:e>
                    </m:d>
                    <m:r>
                      <a:rPr lang="en-US" altLang="zh-CN"/>
                      <m:t>=</m:t>
                    </m:r>
                    <m:d>
                      <m:dPr>
                        <m:begChr m:val="["/>
                        <m:endChr m:val="]"/>
                        <m:ctrlPr>
                          <a:rPr lang="zh-CN" altLang="zh-CN" i="1"/>
                        </m:ctrlPr>
                      </m:dPr>
                      <m:e>
                        <m:m>
                          <m:mPr>
                            <m:mcs>
                              <m:mc>
                                <m:mcPr>
                                  <m:count m:val="2"/>
                                  <m:mcJc m:val="center"/>
                                </m:mcPr>
                              </m:mc>
                            </m:mcs>
                            <m:ctrlPr>
                              <a:rPr lang="zh-CN" altLang="zh-CN" i="1"/>
                            </m:ctrlPr>
                          </m:mPr>
                          <m:mr>
                            <m:e>
                              <m:r>
                                <a:rPr lang="en-US" altLang="zh-CN"/>
                                <m:t>∆</m:t>
                              </m:r>
                              <m:r>
                                <a:rPr lang="en-US" altLang="zh-CN" i="1"/>
                                <m:t>𝑐</m:t>
                              </m:r>
                              <m:r>
                                <a:rPr lang="en-US" altLang="zh-CN" i="1"/>
                                <m:t>2</m:t>
                              </m:r>
                              <m:sSub>
                                <m:sSubPr>
                                  <m:ctrlPr>
                                    <a:rPr lang="zh-CN" altLang="zh-CN" i="1"/>
                                  </m:ctrlPr>
                                </m:sSubPr>
                                <m:e>
                                  <m:r>
                                    <a:rPr lang="en-US" altLang="zh-CN" i="1"/>
                                    <m:t>𝑐</m:t>
                                  </m:r>
                                  <m:r>
                                    <a:rPr lang="en-US" altLang="zh-CN" i="1"/>
                                    <m:t>1</m:t>
                                  </m:r>
                                </m:e>
                                <m:sub>
                                  <m:r>
                                    <a:rPr lang="en-US" altLang="zh-CN" i="1"/>
                                    <m:t>𝑇</m:t>
                                  </m:r>
                                </m:sub>
                              </m:sSub>
                            </m:e>
                            <m:e>
                              <m:r>
                                <a:rPr lang="en-US" altLang="zh-CN"/>
                                <m:t>∆</m:t>
                              </m:r>
                              <m:r>
                                <a:rPr lang="en-US" altLang="zh-CN" i="1"/>
                                <m:t>𝑐</m:t>
                              </m:r>
                              <m:r>
                                <a:rPr lang="en-US" altLang="zh-CN" i="1"/>
                                <m:t>2</m:t>
                              </m:r>
                              <m:sSub>
                                <m:sSubPr>
                                  <m:ctrlPr>
                                    <a:rPr lang="zh-CN" altLang="zh-CN" i="1"/>
                                  </m:ctrlPr>
                                </m:sSubPr>
                                <m:e>
                                  <m:r>
                                    <a:rPr lang="en-US" altLang="zh-CN" i="1"/>
                                    <m:t>𝑐</m:t>
                                  </m:r>
                                  <m:r>
                                    <a:rPr lang="en-US" altLang="zh-CN" i="1"/>
                                    <m:t>1</m:t>
                                  </m:r>
                                </m:e>
                                <m:sub>
                                  <m:r>
                                    <a:rPr lang="en-US" altLang="zh-CN" i="1"/>
                                    <m:t>𝐵</m:t>
                                  </m:r>
                                </m:sub>
                              </m:sSub>
                            </m:e>
                          </m:mr>
                          <m:mr>
                            <m:e>
                              <m:r>
                                <a:rPr lang="en-US" altLang="zh-CN" i="1"/>
                                <m:t>∆</m:t>
                              </m:r>
                              <m:r>
                                <a:rPr lang="en-US" altLang="zh-CN" i="1"/>
                                <m:t>𝑐</m:t>
                              </m:r>
                              <m:r>
                                <a:rPr lang="en-US" altLang="zh-CN" i="1"/>
                                <m:t>3</m:t>
                              </m:r>
                              <m:sSub>
                                <m:sSubPr>
                                  <m:ctrlPr>
                                    <a:rPr lang="zh-CN" altLang="zh-CN" i="1"/>
                                  </m:ctrlPr>
                                </m:sSubPr>
                                <m:e>
                                  <m:r>
                                    <a:rPr lang="en-US" altLang="zh-CN" i="1"/>
                                    <m:t>𝑐</m:t>
                                  </m:r>
                                  <m:r>
                                    <a:rPr lang="en-US" altLang="zh-CN" i="1"/>
                                    <m:t>1</m:t>
                                  </m:r>
                                </m:e>
                                <m:sub>
                                  <m:r>
                                    <a:rPr lang="en-US" altLang="zh-CN" i="1"/>
                                    <m:t>𝑇</m:t>
                                  </m:r>
                                </m:sub>
                              </m:sSub>
                            </m:e>
                            <m:e>
                              <m:r>
                                <a:rPr lang="en-US" altLang="zh-CN" i="1"/>
                                <m:t>∆</m:t>
                              </m:r>
                              <m:r>
                                <a:rPr lang="en-US" altLang="zh-CN" i="1"/>
                                <m:t>𝑐</m:t>
                              </m:r>
                              <m:r>
                                <a:rPr lang="en-US" altLang="zh-CN" i="1"/>
                                <m:t>3</m:t>
                              </m:r>
                              <m:sSub>
                                <m:sSubPr>
                                  <m:ctrlPr>
                                    <a:rPr lang="zh-CN" altLang="zh-CN" i="1"/>
                                  </m:ctrlPr>
                                </m:sSubPr>
                                <m:e>
                                  <m:r>
                                    <a:rPr lang="en-US" altLang="zh-CN" i="1"/>
                                    <m:t>𝑐</m:t>
                                  </m:r>
                                  <m:r>
                                    <a:rPr lang="en-US" altLang="zh-CN" i="1"/>
                                    <m:t>1</m:t>
                                  </m:r>
                                </m:e>
                                <m:sub>
                                  <m:r>
                                    <a:rPr lang="en-US" altLang="zh-CN" i="1"/>
                                    <m:t>𝐵</m:t>
                                  </m:r>
                                </m:sub>
                              </m:sSub>
                            </m:e>
                          </m:mr>
                        </m:m>
                      </m:e>
                    </m:d>
                    <m:d>
                      <m:dPr>
                        <m:begChr m:val="["/>
                        <m:endChr m:val="]"/>
                        <m:ctrlPr>
                          <a:rPr lang="zh-CN" altLang="zh-CN" i="1"/>
                        </m:ctrlPr>
                      </m:dPr>
                      <m:e>
                        <m:m>
                          <m:mPr>
                            <m:mcs>
                              <m:mc>
                                <m:mcPr>
                                  <m:count m:val="1"/>
                                  <m:mcJc m:val="center"/>
                                </m:mcPr>
                              </m:mc>
                            </m:mcs>
                            <m:ctrlPr>
                              <a:rPr lang="zh-CN" altLang="zh-CN" i="1"/>
                            </m:ctrlPr>
                          </m:mPr>
                          <m:mr>
                            <m:e>
                              <m:r>
                                <a:rPr lang="en-US" altLang="zh-CN" i="1"/>
                                <m:t>𝑇</m:t>
                              </m:r>
                            </m:e>
                          </m:mr>
                          <m:mr>
                            <m:e>
                              <m:r>
                                <a:rPr lang="en-US" altLang="zh-CN" i="1"/>
                                <m:t>𝐵</m:t>
                              </m:r>
                            </m:e>
                          </m:mr>
                        </m:m>
                      </m:e>
                    </m:d>
                  </m:oMath>
                </a14:m>
                <a:endParaRPr lang="zh-CN" altLang="zh-CN" dirty="0"/>
              </a:p>
              <a:p>
                <a:r>
                  <a:rPr lang="zh-CN" altLang="zh-CN" dirty="0"/>
                  <a:t>根据上式我们可以得到</a:t>
                </a:r>
              </a:p>
              <a:p>
                <a14:m>
                  <m:oMath xmlns:m="http://schemas.openxmlformats.org/officeDocument/2006/math">
                    <m:d>
                      <m:dPr>
                        <m:begChr m:val="["/>
                        <m:endChr m:val="]"/>
                        <m:ctrlPr>
                          <a:rPr lang="zh-CN" altLang="zh-CN" i="1"/>
                        </m:ctrlPr>
                      </m:dPr>
                      <m:e>
                        <m:m>
                          <m:mPr>
                            <m:mcs>
                              <m:mc>
                                <m:mcPr>
                                  <m:count m:val="1"/>
                                  <m:mcJc m:val="center"/>
                                </m:mcPr>
                              </m:mc>
                            </m:mcs>
                            <m:ctrlPr>
                              <a:rPr lang="zh-CN" altLang="zh-CN" i="1"/>
                            </m:ctrlPr>
                          </m:mPr>
                          <m:mr>
                            <m:e>
                              <m:r>
                                <a:rPr lang="en-US" altLang="zh-CN" i="1"/>
                                <m:t>𝑇</m:t>
                              </m:r>
                            </m:e>
                          </m:mr>
                          <m:mr>
                            <m:e>
                              <m:r>
                                <a:rPr lang="en-US" altLang="zh-CN" i="1"/>
                                <m:t>𝐵</m:t>
                              </m:r>
                            </m:e>
                          </m:mr>
                        </m:m>
                      </m:e>
                    </m:d>
                    <m:r>
                      <a:rPr lang="en-US" altLang="zh-CN"/>
                      <m:t>=</m:t>
                    </m:r>
                    <m:d>
                      <m:dPr>
                        <m:begChr m:val="["/>
                        <m:endChr m:val="]"/>
                        <m:ctrlPr>
                          <a:rPr lang="zh-CN" altLang="zh-CN" i="1"/>
                        </m:ctrlPr>
                      </m:dPr>
                      <m:e>
                        <m:m>
                          <m:mPr>
                            <m:mcs>
                              <m:mc>
                                <m:mcPr>
                                  <m:count m:val="1"/>
                                  <m:mcJc m:val="center"/>
                                </m:mcPr>
                              </m:mc>
                            </m:mcs>
                            <m:ctrlPr>
                              <a:rPr lang="zh-CN" altLang="zh-CN" i="1"/>
                            </m:ctrlPr>
                          </m:mPr>
                          <m:mr>
                            <m:e>
                              <m:f>
                                <m:fPr>
                                  <m:ctrlPr>
                                    <a:rPr lang="zh-CN" altLang="zh-CN" i="1"/>
                                  </m:ctrlPr>
                                </m:fPr>
                                <m:num>
                                  <m:r>
                                    <a:rPr lang="en-US" altLang="zh-CN"/>
                                    <m:t>∆</m:t>
                                  </m:r>
                                  <m:r>
                                    <a:rPr lang="en-US" altLang="zh-CN" i="1"/>
                                    <m:t>𝑣</m:t>
                                  </m:r>
                                  <m:r>
                                    <a:rPr lang="en-US" altLang="zh-CN"/>
                                    <m:t>2</m:t>
                                  </m:r>
                                  <m:r>
                                    <a:rPr lang="en-US" altLang="zh-CN" i="1"/>
                                    <m:t>𝑣</m:t>
                                  </m:r>
                                  <m:r>
                                    <a:rPr lang="en-US" altLang="zh-CN"/>
                                    <m:t>1∙∆</m:t>
                                  </m:r>
                                  <m:r>
                                    <a:rPr lang="en-US" altLang="zh-CN" i="1"/>
                                    <m:t>𝑐</m:t>
                                  </m:r>
                                  <m:r>
                                    <a:rPr lang="en-US" altLang="zh-CN" i="1"/>
                                    <m:t>3</m:t>
                                  </m:r>
                                  <m:r>
                                    <a:rPr lang="en-US" altLang="zh-CN" i="1"/>
                                    <m:t>𝑐</m:t>
                                  </m:r>
                                  <m:sSub>
                                    <m:sSubPr>
                                      <m:ctrlPr>
                                        <a:rPr lang="zh-CN" altLang="zh-CN" i="1"/>
                                      </m:ctrlPr>
                                    </m:sSubPr>
                                    <m:e>
                                      <m:r>
                                        <a:rPr lang="en-US" altLang="zh-CN" i="1"/>
                                        <m:t>1</m:t>
                                      </m:r>
                                    </m:e>
                                    <m:sub>
                                      <m:r>
                                        <a:rPr lang="en-US" altLang="zh-CN" i="1"/>
                                        <m:t>𝐵</m:t>
                                      </m:r>
                                    </m:sub>
                                  </m:sSub>
                                  <m:r>
                                    <a:rPr lang="en-US" altLang="zh-CN" i="1"/>
                                    <m:t>−∆</m:t>
                                  </m:r>
                                  <m:r>
                                    <a:rPr lang="en-US" altLang="zh-CN" i="1"/>
                                    <m:t>𝑣</m:t>
                                  </m:r>
                                  <m:r>
                                    <a:rPr lang="en-US" altLang="zh-CN" i="1"/>
                                    <m:t>3</m:t>
                                  </m:r>
                                  <m:r>
                                    <a:rPr lang="en-US" altLang="zh-CN" i="1"/>
                                    <m:t>𝑣</m:t>
                                  </m:r>
                                  <m:r>
                                    <a:rPr lang="en-US" altLang="zh-CN" i="1"/>
                                    <m:t>1∙∆</m:t>
                                  </m:r>
                                  <m:r>
                                    <a:rPr lang="en-US" altLang="zh-CN" i="1"/>
                                    <m:t>𝑐</m:t>
                                  </m:r>
                                  <m:r>
                                    <a:rPr lang="en-US" altLang="zh-CN" i="1"/>
                                    <m:t>2</m:t>
                                  </m:r>
                                  <m:r>
                                    <a:rPr lang="en-US" altLang="zh-CN" i="1"/>
                                    <m:t>𝑐</m:t>
                                  </m:r>
                                  <m:sSub>
                                    <m:sSubPr>
                                      <m:ctrlPr>
                                        <a:rPr lang="zh-CN" altLang="zh-CN" i="1"/>
                                      </m:ctrlPr>
                                    </m:sSubPr>
                                    <m:e>
                                      <m:r>
                                        <a:rPr lang="en-US" altLang="zh-CN" i="1"/>
                                        <m:t>1</m:t>
                                      </m:r>
                                    </m:e>
                                    <m:sub>
                                      <m:r>
                                        <a:rPr lang="en-US" altLang="zh-CN" i="1"/>
                                        <m:t>𝐵</m:t>
                                      </m:r>
                                    </m:sub>
                                  </m:sSub>
                                </m:num>
                                <m:den>
                                  <m:r>
                                    <a:rPr lang="en-US" altLang="zh-CN" i="1"/>
                                    <m:t>∆</m:t>
                                  </m:r>
                                  <m:r>
                                    <a:rPr lang="en-US" altLang="zh-CN" i="1"/>
                                    <m:t>𝑐</m:t>
                                  </m:r>
                                  <m:r>
                                    <a:rPr lang="en-US" altLang="zh-CN" i="1"/>
                                    <m:t>2</m:t>
                                  </m:r>
                                  <m:r>
                                    <a:rPr lang="en-US" altLang="zh-CN" i="1"/>
                                    <m:t>𝑐</m:t>
                                  </m:r>
                                  <m:sSub>
                                    <m:sSubPr>
                                      <m:ctrlPr>
                                        <a:rPr lang="zh-CN" altLang="zh-CN" i="1"/>
                                      </m:ctrlPr>
                                    </m:sSubPr>
                                    <m:e>
                                      <m:r>
                                        <a:rPr lang="en-US" altLang="zh-CN" i="1"/>
                                        <m:t>1</m:t>
                                      </m:r>
                                    </m:e>
                                    <m:sub>
                                      <m:r>
                                        <a:rPr lang="en-US" altLang="zh-CN" i="1"/>
                                        <m:t>𝑇</m:t>
                                      </m:r>
                                    </m:sub>
                                  </m:sSub>
                                  <m:r>
                                    <a:rPr lang="en-US" altLang="zh-CN" i="1"/>
                                    <m:t>∙∆</m:t>
                                  </m:r>
                                  <m:r>
                                    <a:rPr lang="en-US" altLang="zh-CN" i="1"/>
                                    <m:t>𝑐</m:t>
                                  </m:r>
                                  <m:r>
                                    <a:rPr lang="en-US" altLang="zh-CN" i="1"/>
                                    <m:t>3</m:t>
                                  </m:r>
                                  <m:r>
                                    <a:rPr lang="en-US" altLang="zh-CN" i="1"/>
                                    <m:t>𝑐</m:t>
                                  </m:r>
                                  <m:sSub>
                                    <m:sSubPr>
                                      <m:ctrlPr>
                                        <a:rPr lang="zh-CN" altLang="zh-CN" i="1"/>
                                      </m:ctrlPr>
                                    </m:sSubPr>
                                    <m:e>
                                      <m:r>
                                        <a:rPr lang="en-US" altLang="zh-CN" i="1"/>
                                        <m:t>1</m:t>
                                      </m:r>
                                    </m:e>
                                    <m:sub>
                                      <m:r>
                                        <a:rPr lang="en-US" altLang="zh-CN" i="1"/>
                                        <m:t>𝐵</m:t>
                                      </m:r>
                                    </m:sub>
                                  </m:sSub>
                                  <m:r>
                                    <a:rPr lang="en-US" altLang="zh-CN" i="1"/>
                                    <m:t>−∆</m:t>
                                  </m:r>
                                  <m:r>
                                    <a:rPr lang="en-US" altLang="zh-CN" i="1"/>
                                    <m:t>𝑐</m:t>
                                  </m:r>
                                  <m:r>
                                    <a:rPr lang="en-US" altLang="zh-CN" i="1"/>
                                    <m:t>3</m:t>
                                  </m:r>
                                  <m:r>
                                    <a:rPr lang="en-US" altLang="zh-CN" i="1"/>
                                    <m:t>𝑐</m:t>
                                  </m:r>
                                  <m:sSub>
                                    <m:sSubPr>
                                      <m:ctrlPr>
                                        <a:rPr lang="zh-CN" altLang="zh-CN" i="1"/>
                                      </m:ctrlPr>
                                    </m:sSubPr>
                                    <m:e>
                                      <m:r>
                                        <a:rPr lang="en-US" altLang="zh-CN" i="1"/>
                                        <m:t>1</m:t>
                                      </m:r>
                                    </m:e>
                                    <m:sub>
                                      <m:r>
                                        <a:rPr lang="en-US" altLang="zh-CN" i="1"/>
                                        <m:t>𝑇</m:t>
                                      </m:r>
                                    </m:sub>
                                  </m:sSub>
                                  <m:r>
                                    <a:rPr lang="en-US" altLang="zh-CN" i="1"/>
                                    <m:t>∙∆</m:t>
                                  </m:r>
                                  <m:r>
                                    <a:rPr lang="en-US" altLang="zh-CN" i="1"/>
                                    <m:t>𝑐</m:t>
                                  </m:r>
                                  <m:r>
                                    <a:rPr lang="en-US" altLang="zh-CN" i="1"/>
                                    <m:t>2</m:t>
                                  </m:r>
                                  <m:r>
                                    <a:rPr lang="en-US" altLang="zh-CN" i="1"/>
                                    <m:t>𝑐</m:t>
                                  </m:r>
                                  <m:sSub>
                                    <m:sSubPr>
                                      <m:ctrlPr>
                                        <a:rPr lang="zh-CN" altLang="zh-CN" i="1"/>
                                      </m:ctrlPr>
                                    </m:sSubPr>
                                    <m:e>
                                      <m:r>
                                        <a:rPr lang="en-US" altLang="zh-CN" i="1"/>
                                        <m:t>1</m:t>
                                      </m:r>
                                    </m:e>
                                    <m:sub>
                                      <m:r>
                                        <a:rPr lang="en-US" altLang="zh-CN" i="1"/>
                                        <m:t>𝐵</m:t>
                                      </m:r>
                                    </m:sub>
                                  </m:sSub>
                                </m:den>
                              </m:f>
                            </m:e>
                          </m:mr>
                          <m:mr>
                            <m:e>
                              <m:f>
                                <m:fPr>
                                  <m:ctrlPr>
                                    <a:rPr lang="zh-CN" altLang="zh-CN" i="1"/>
                                  </m:ctrlPr>
                                </m:fPr>
                                <m:num>
                                  <m:r>
                                    <a:rPr lang="en-US" altLang="zh-CN"/>
                                    <m:t>∆</m:t>
                                  </m:r>
                                  <m:r>
                                    <a:rPr lang="en-US" altLang="zh-CN" i="1"/>
                                    <m:t>𝑣</m:t>
                                  </m:r>
                                  <m:r>
                                    <a:rPr lang="en-US" altLang="zh-CN" i="1"/>
                                    <m:t>3</m:t>
                                  </m:r>
                                  <m:r>
                                    <a:rPr lang="en-US" altLang="zh-CN" i="1"/>
                                    <m:t>𝑣</m:t>
                                  </m:r>
                                  <m:r>
                                    <a:rPr lang="en-US" altLang="zh-CN" i="1"/>
                                    <m:t>1∙∆</m:t>
                                  </m:r>
                                  <m:r>
                                    <a:rPr lang="en-US" altLang="zh-CN" i="1"/>
                                    <m:t>𝑐</m:t>
                                  </m:r>
                                  <m:r>
                                    <a:rPr lang="en-US" altLang="zh-CN" i="1"/>
                                    <m:t>2</m:t>
                                  </m:r>
                                  <m:r>
                                    <a:rPr lang="en-US" altLang="zh-CN" i="1"/>
                                    <m:t>𝑐</m:t>
                                  </m:r>
                                  <m:sSub>
                                    <m:sSubPr>
                                      <m:ctrlPr>
                                        <a:rPr lang="zh-CN" altLang="zh-CN" i="1"/>
                                      </m:ctrlPr>
                                    </m:sSubPr>
                                    <m:e>
                                      <m:r>
                                        <a:rPr lang="en-US" altLang="zh-CN" i="1"/>
                                        <m:t>1</m:t>
                                      </m:r>
                                    </m:e>
                                    <m:sub>
                                      <m:r>
                                        <a:rPr lang="en-US" altLang="zh-CN" i="1"/>
                                        <m:t>𝑇</m:t>
                                      </m:r>
                                    </m:sub>
                                  </m:sSub>
                                  <m:r>
                                    <a:rPr lang="en-US" altLang="zh-CN" i="1"/>
                                    <m:t>−∆</m:t>
                                  </m:r>
                                  <m:r>
                                    <a:rPr lang="en-US" altLang="zh-CN" i="1"/>
                                    <m:t>𝑣</m:t>
                                  </m:r>
                                  <m:r>
                                    <a:rPr lang="en-US" altLang="zh-CN" i="1"/>
                                    <m:t>2</m:t>
                                  </m:r>
                                  <m:r>
                                    <a:rPr lang="en-US" altLang="zh-CN" i="1"/>
                                    <m:t>𝑣</m:t>
                                  </m:r>
                                  <m:r>
                                    <a:rPr lang="en-US" altLang="zh-CN" i="1"/>
                                    <m:t>1∙∆</m:t>
                                  </m:r>
                                  <m:r>
                                    <a:rPr lang="en-US" altLang="zh-CN" i="1"/>
                                    <m:t>𝑐</m:t>
                                  </m:r>
                                  <m:r>
                                    <a:rPr lang="en-US" altLang="zh-CN" i="1"/>
                                    <m:t>3</m:t>
                                  </m:r>
                                  <m:r>
                                    <a:rPr lang="en-US" altLang="zh-CN" i="1"/>
                                    <m:t>𝑐</m:t>
                                  </m:r>
                                  <m:sSub>
                                    <m:sSubPr>
                                      <m:ctrlPr>
                                        <a:rPr lang="zh-CN" altLang="zh-CN" i="1"/>
                                      </m:ctrlPr>
                                    </m:sSubPr>
                                    <m:e>
                                      <m:r>
                                        <a:rPr lang="en-US" altLang="zh-CN" i="1"/>
                                        <m:t>1</m:t>
                                      </m:r>
                                    </m:e>
                                    <m:sub>
                                      <m:r>
                                        <a:rPr lang="en-US" altLang="zh-CN" i="1"/>
                                        <m:t>𝑇</m:t>
                                      </m:r>
                                    </m:sub>
                                  </m:sSub>
                                </m:num>
                                <m:den>
                                  <m:r>
                                    <a:rPr lang="en-US" altLang="zh-CN" i="1"/>
                                    <m:t>∆</m:t>
                                  </m:r>
                                  <m:r>
                                    <a:rPr lang="en-US" altLang="zh-CN" i="1"/>
                                    <m:t>𝑐</m:t>
                                  </m:r>
                                  <m:r>
                                    <a:rPr lang="en-US" altLang="zh-CN" i="1"/>
                                    <m:t>2</m:t>
                                  </m:r>
                                  <m:r>
                                    <a:rPr lang="en-US" altLang="zh-CN" i="1"/>
                                    <m:t>𝑐</m:t>
                                  </m:r>
                                  <m:sSub>
                                    <m:sSubPr>
                                      <m:ctrlPr>
                                        <a:rPr lang="zh-CN" altLang="zh-CN" i="1"/>
                                      </m:ctrlPr>
                                    </m:sSubPr>
                                    <m:e>
                                      <m:r>
                                        <a:rPr lang="en-US" altLang="zh-CN" i="1"/>
                                        <m:t>1</m:t>
                                      </m:r>
                                    </m:e>
                                    <m:sub>
                                      <m:r>
                                        <a:rPr lang="en-US" altLang="zh-CN" i="1"/>
                                        <m:t>𝑇</m:t>
                                      </m:r>
                                    </m:sub>
                                  </m:sSub>
                                  <m:r>
                                    <a:rPr lang="en-US" altLang="zh-CN" i="1"/>
                                    <m:t>∙∆</m:t>
                                  </m:r>
                                  <m:r>
                                    <a:rPr lang="en-US" altLang="zh-CN" i="1"/>
                                    <m:t>𝑐</m:t>
                                  </m:r>
                                  <m:r>
                                    <a:rPr lang="en-US" altLang="zh-CN" i="1"/>
                                    <m:t>3</m:t>
                                  </m:r>
                                  <m:r>
                                    <a:rPr lang="en-US" altLang="zh-CN" i="1"/>
                                    <m:t>𝑐</m:t>
                                  </m:r>
                                  <m:sSub>
                                    <m:sSubPr>
                                      <m:ctrlPr>
                                        <a:rPr lang="zh-CN" altLang="zh-CN" i="1"/>
                                      </m:ctrlPr>
                                    </m:sSubPr>
                                    <m:e>
                                      <m:r>
                                        <a:rPr lang="en-US" altLang="zh-CN" i="1"/>
                                        <m:t>1</m:t>
                                      </m:r>
                                    </m:e>
                                    <m:sub>
                                      <m:r>
                                        <a:rPr lang="en-US" altLang="zh-CN" i="1"/>
                                        <m:t>𝐵</m:t>
                                      </m:r>
                                    </m:sub>
                                  </m:sSub>
                                  <m:r>
                                    <a:rPr lang="en-US" altLang="zh-CN" i="1"/>
                                    <m:t>−∆</m:t>
                                  </m:r>
                                  <m:r>
                                    <a:rPr lang="en-US" altLang="zh-CN" i="1"/>
                                    <m:t>𝑐</m:t>
                                  </m:r>
                                  <m:r>
                                    <a:rPr lang="en-US" altLang="zh-CN" i="1"/>
                                    <m:t>3</m:t>
                                  </m:r>
                                  <m:r>
                                    <a:rPr lang="en-US" altLang="zh-CN" i="1"/>
                                    <m:t>𝑐</m:t>
                                  </m:r>
                                  <m:sSub>
                                    <m:sSubPr>
                                      <m:ctrlPr>
                                        <a:rPr lang="zh-CN" altLang="zh-CN" i="1"/>
                                      </m:ctrlPr>
                                    </m:sSubPr>
                                    <m:e>
                                      <m:r>
                                        <a:rPr lang="en-US" altLang="zh-CN" i="1"/>
                                        <m:t>1</m:t>
                                      </m:r>
                                    </m:e>
                                    <m:sub>
                                      <m:r>
                                        <a:rPr lang="en-US" altLang="zh-CN" i="1"/>
                                        <m:t>𝑇</m:t>
                                      </m:r>
                                    </m:sub>
                                  </m:sSub>
                                  <m:r>
                                    <a:rPr lang="en-US" altLang="zh-CN" i="1"/>
                                    <m:t>∙∆</m:t>
                                  </m:r>
                                  <m:r>
                                    <a:rPr lang="en-US" altLang="zh-CN" i="1"/>
                                    <m:t>𝑐</m:t>
                                  </m:r>
                                  <m:r>
                                    <a:rPr lang="en-US" altLang="zh-CN" i="1"/>
                                    <m:t>2</m:t>
                                  </m:r>
                                  <m:r>
                                    <a:rPr lang="en-US" altLang="zh-CN" i="1"/>
                                    <m:t>𝑐</m:t>
                                  </m:r>
                                  <m:sSub>
                                    <m:sSubPr>
                                      <m:ctrlPr>
                                        <a:rPr lang="zh-CN" altLang="zh-CN" i="1"/>
                                      </m:ctrlPr>
                                    </m:sSubPr>
                                    <m:e>
                                      <m:r>
                                        <a:rPr lang="en-US" altLang="zh-CN" i="1"/>
                                        <m:t>1</m:t>
                                      </m:r>
                                    </m:e>
                                    <m:sub>
                                      <m:r>
                                        <a:rPr lang="en-US" altLang="zh-CN" i="1"/>
                                        <m:t>𝐵</m:t>
                                      </m:r>
                                    </m:sub>
                                  </m:sSub>
                                </m:den>
                              </m:f>
                            </m:e>
                          </m:mr>
                        </m:m>
                      </m:e>
                    </m:d>
                  </m:oMath>
                </a14:m>
                <a:endParaRPr lang="zh-CN" altLang="zh-CN" dirty="0"/>
              </a:p>
              <a:p>
                <a:r>
                  <a:rPr lang="zh-CN" altLang="zh-CN" dirty="0"/>
                  <a:t>上式可以更进一步写为：</a:t>
                </a:r>
              </a:p>
              <a:p>
                <a14:m>
                  <m:oMath xmlns:m="http://schemas.openxmlformats.org/officeDocument/2006/math">
                    <m:d>
                      <m:dPr>
                        <m:begChr m:val="["/>
                        <m:endChr m:val="]"/>
                        <m:ctrlPr>
                          <a:rPr lang="zh-CN" altLang="zh-CN" i="1"/>
                        </m:ctrlPr>
                      </m:dPr>
                      <m:e>
                        <m:m>
                          <m:mPr>
                            <m:mcs>
                              <m:mc>
                                <m:mcPr>
                                  <m:count m:val="1"/>
                                  <m:mcJc m:val="center"/>
                                </m:mcPr>
                              </m:mc>
                            </m:mcs>
                            <m:ctrlPr>
                              <a:rPr lang="zh-CN" altLang="zh-CN" i="1"/>
                            </m:ctrlPr>
                          </m:mPr>
                          <m:mr>
                            <m:e>
                              <m:r>
                                <a:rPr lang="en-US" altLang="zh-CN" i="1"/>
                                <m:t>𝑇</m:t>
                              </m:r>
                            </m:e>
                          </m:mr>
                          <m:mr>
                            <m:e>
                              <m:r>
                                <a:rPr lang="en-US" altLang="zh-CN" i="1"/>
                                <m:t>𝐵</m:t>
                              </m:r>
                            </m:e>
                          </m:mr>
                        </m:m>
                      </m:e>
                    </m:d>
                    <m:r>
                      <a:rPr lang="en-US" altLang="zh-CN" i="1"/>
                      <m:t>=</m:t>
                    </m:r>
                    <m:f>
                      <m:fPr>
                        <m:ctrlPr>
                          <a:rPr lang="zh-CN" altLang="zh-CN" i="1"/>
                        </m:ctrlPr>
                      </m:fPr>
                      <m:num>
                        <m:r>
                          <a:rPr lang="en-US" altLang="zh-CN" i="1"/>
                          <m:t>1</m:t>
                        </m:r>
                      </m:num>
                      <m:den>
                        <m:d>
                          <m:dPr>
                            <m:begChr m:val="|"/>
                            <m:endChr m:val="|"/>
                            <m:ctrlPr>
                              <a:rPr lang="zh-CN" altLang="zh-CN" i="1"/>
                            </m:ctrlPr>
                          </m:dPr>
                          <m:e>
                            <m:sSup>
                              <m:sSupPr>
                                <m:ctrlPr>
                                  <a:rPr lang="zh-CN" altLang="zh-CN" i="1"/>
                                </m:ctrlPr>
                              </m:sSupPr>
                              <m:e>
                                <m:r>
                                  <a:rPr lang="en-US" altLang="zh-CN" i="1"/>
                                  <m:t>𝑒</m:t>
                                </m:r>
                              </m:e>
                              <m:sup>
                                <m:sSub>
                                  <m:sSubPr>
                                    <m:ctrlPr>
                                      <a:rPr lang="zh-CN" altLang="zh-CN" i="1"/>
                                    </m:ctrlPr>
                                  </m:sSubPr>
                                  <m:e>
                                    <m:r>
                                      <a:rPr lang="en-US" altLang="zh-CN" i="1"/>
                                      <m:t>𝑀</m:t>
                                    </m:r>
                                  </m:e>
                                  <m:sub>
                                    <m:r>
                                      <a:rPr lang="en-US" altLang="zh-CN" i="1"/>
                                      <m:t>𝑡𝑒𝑥</m:t>
                                    </m:r>
                                  </m:sub>
                                </m:sSub>
                              </m:sup>
                            </m:sSup>
                          </m:e>
                        </m:d>
                      </m:den>
                    </m:f>
                    <m:d>
                      <m:dPr>
                        <m:begChr m:val="["/>
                        <m:endChr m:val="]"/>
                        <m:ctrlPr>
                          <a:rPr lang="zh-CN" altLang="zh-CN" i="1"/>
                        </m:ctrlPr>
                      </m:dPr>
                      <m:e>
                        <m:m>
                          <m:mPr>
                            <m:mcs>
                              <m:mc>
                                <m:mcPr>
                                  <m:count m:val="2"/>
                                  <m:mcJc m:val="center"/>
                                </m:mcPr>
                              </m:mc>
                            </m:mcs>
                            <m:ctrlPr>
                              <a:rPr lang="zh-CN" altLang="zh-CN" i="1"/>
                            </m:ctrlPr>
                          </m:mPr>
                          <m:mr>
                            <m:e>
                              <m:r>
                                <a:rPr lang="en-US" altLang="zh-CN" i="1"/>
                                <m:t>∆</m:t>
                              </m:r>
                              <m:r>
                                <a:rPr lang="en-US" altLang="zh-CN" i="1"/>
                                <m:t>𝑐</m:t>
                              </m:r>
                              <m:r>
                                <a:rPr lang="en-US" altLang="zh-CN" i="1"/>
                                <m:t>3</m:t>
                              </m:r>
                              <m:sSub>
                                <m:sSubPr>
                                  <m:ctrlPr>
                                    <a:rPr lang="zh-CN" altLang="zh-CN" i="1"/>
                                  </m:ctrlPr>
                                </m:sSubPr>
                                <m:e>
                                  <m:r>
                                    <a:rPr lang="en-US" altLang="zh-CN" i="1"/>
                                    <m:t>𝑐</m:t>
                                  </m:r>
                                  <m:r>
                                    <a:rPr lang="en-US" altLang="zh-CN" i="1"/>
                                    <m:t>1</m:t>
                                  </m:r>
                                </m:e>
                                <m:sub>
                                  <m:r>
                                    <a:rPr lang="en-US" altLang="zh-CN" i="1"/>
                                    <m:t>𝐵</m:t>
                                  </m:r>
                                </m:sub>
                              </m:sSub>
                            </m:e>
                            <m:e>
                              <m:r>
                                <a:rPr lang="en-US" altLang="zh-CN" i="1"/>
                                <m:t>−∆</m:t>
                              </m:r>
                              <m:r>
                                <a:rPr lang="en-US" altLang="zh-CN" i="1"/>
                                <m:t>𝑐</m:t>
                              </m:r>
                              <m:r>
                                <a:rPr lang="en-US" altLang="zh-CN" i="1"/>
                                <m:t>2</m:t>
                              </m:r>
                              <m:sSub>
                                <m:sSubPr>
                                  <m:ctrlPr>
                                    <a:rPr lang="zh-CN" altLang="zh-CN" i="1"/>
                                  </m:ctrlPr>
                                </m:sSubPr>
                                <m:e>
                                  <m:r>
                                    <a:rPr lang="en-US" altLang="zh-CN" i="1"/>
                                    <m:t>𝑐</m:t>
                                  </m:r>
                                  <m:r>
                                    <a:rPr lang="en-US" altLang="zh-CN" i="1"/>
                                    <m:t>1</m:t>
                                  </m:r>
                                </m:e>
                                <m:sub>
                                  <m:r>
                                    <a:rPr lang="en-US" altLang="zh-CN" i="1"/>
                                    <m:t>𝐵</m:t>
                                  </m:r>
                                </m:sub>
                              </m:sSub>
                            </m:e>
                          </m:mr>
                          <m:mr>
                            <m:e>
                              <m:r>
                                <a:rPr lang="en-US" altLang="zh-CN" i="1"/>
                                <m:t>−∆</m:t>
                              </m:r>
                              <m:r>
                                <a:rPr lang="en-US" altLang="zh-CN" i="1"/>
                                <m:t>𝑐</m:t>
                              </m:r>
                              <m:r>
                                <a:rPr lang="en-US" altLang="zh-CN" i="1"/>
                                <m:t>3</m:t>
                              </m:r>
                              <m:sSub>
                                <m:sSubPr>
                                  <m:ctrlPr>
                                    <a:rPr lang="zh-CN" altLang="zh-CN" i="1"/>
                                  </m:ctrlPr>
                                </m:sSubPr>
                                <m:e>
                                  <m:r>
                                    <a:rPr lang="en-US" altLang="zh-CN" i="1"/>
                                    <m:t>𝑐</m:t>
                                  </m:r>
                                  <m:r>
                                    <a:rPr lang="en-US" altLang="zh-CN" i="1"/>
                                    <m:t>1</m:t>
                                  </m:r>
                                </m:e>
                                <m:sub>
                                  <m:r>
                                    <a:rPr lang="en-US" altLang="zh-CN" i="1"/>
                                    <m:t>𝑇</m:t>
                                  </m:r>
                                </m:sub>
                              </m:sSub>
                            </m:e>
                            <m:e>
                              <m:r>
                                <a:rPr lang="en-US" altLang="zh-CN" i="1"/>
                                <m:t>∆</m:t>
                              </m:r>
                              <m:r>
                                <a:rPr lang="en-US" altLang="zh-CN" i="1"/>
                                <m:t>𝑐</m:t>
                              </m:r>
                              <m:r>
                                <a:rPr lang="en-US" altLang="zh-CN" i="1"/>
                                <m:t>2</m:t>
                              </m:r>
                              <m:sSub>
                                <m:sSubPr>
                                  <m:ctrlPr>
                                    <a:rPr lang="zh-CN" altLang="zh-CN" i="1"/>
                                  </m:ctrlPr>
                                </m:sSubPr>
                                <m:e>
                                  <m:r>
                                    <a:rPr lang="en-US" altLang="zh-CN" i="1"/>
                                    <m:t>𝑐</m:t>
                                  </m:r>
                                  <m:r>
                                    <a:rPr lang="en-US" altLang="zh-CN" i="1"/>
                                    <m:t>1</m:t>
                                  </m:r>
                                </m:e>
                                <m:sub>
                                  <m:r>
                                    <a:rPr lang="en-US" altLang="zh-CN" i="1"/>
                                    <m:t>𝑇</m:t>
                                  </m:r>
                                </m:sub>
                              </m:sSub>
                            </m:e>
                          </m:mr>
                        </m:m>
                      </m:e>
                    </m:d>
                    <m:d>
                      <m:dPr>
                        <m:begChr m:val="["/>
                        <m:endChr m:val="]"/>
                        <m:ctrlPr>
                          <a:rPr lang="zh-CN" altLang="zh-CN" i="1"/>
                        </m:ctrlPr>
                      </m:dPr>
                      <m:e>
                        <m:m>
                          <m:mPr>
                            <m:mcs>
                              <m:mc>
                                <m:mcPr>
                                  <m:count m:val="1"/>
                                  <m:mcJc m:val="center"/>
                                </m:mcPr>
                              </m:mc>
                            </m:mcs>
                            <m:ctrlPr>
                              <a:rPr lang="zh-CN" altLang="zh-CN" i="1"/>
                            </m:ctrlPr>
                          </m:mPr>
                          <m:mr>
                            <m:e>
                              <m:r>
                                <a:rPr lang="en-US" altLang="zh-CN" i="1"/>
                                <m:t>∆</m:t>
                              </m:r>
                              <m:r>
                                <a:rPr lang="en-US" altLang="zh-CN" i="1"/>
                                <m:t>𝑣</m:t>
                              </m:r>
                              <m:r>
                                <a:rPr lang="en-US" altLang="zh-CN" i="1"/>
                                <m:t>2</m:t>
                              </m:r>
                              <m:r>
                                <a:rPr lang="en-US" altLang="zh-CN" i="1"/>
                                <m:t>𝑣</m:t>
                              </m:r>
                              <m:r>
                                <a:rPr lang="en-US" altLang="zh-CN" i="1"/>
                                <m:t>1</m:t>
                              </m:r>
                            </m:e>
                          </m:mr>
                          <m:mr>
                            <m:e>
                              <m:r>
                                <a:rPr lang="en-US" altLang="zh-CN" i="1"/>
                                <m:t>∆</m:t>
                              </m:r>
                              <m:r>
                                <a:rPr lang="en-US" altLang="zh-CN" i="1"/>
                                <m:t>𝑣</m:t>
                              </m:r>
                              <m:r>
                                <a:rPr lang="en-US" altLang="zh-CN" i="1"/>
                                <m:t>3</m:t>
                              </m:r>
                              <m:r>
                                <a:rPr lang="en-US" altLang="zh-CN" i="1"/>
                                <m:t>𝑣</m:t>
                              </m:r>
                              <m:r>
                                <a:rPr lang="en-US" altLang="zh-CN" i="1"/>
                                <m:t>1</m:t>
                              </m:r>
                            </m:e>
                          </m:mr>
                        </m:m>
                      </m:e>
                    </m:d>
                  </m:oMath>
                </a14:m>
                <a:r>
                  <a:rPr lang="en-US" altLang="zh-CN" dirty="0"/>
                  <a:t>,</a:t>
                </a:r>
                <a:endParaRPr lang="zh-CN" altLang="zh-CN" dirty="0"/>
              </a:p>
              <a:p>
                <a:r>
                  <a:rPr lang="zh-CN" altLang="zh-CN" dirty="0"/>
                  <a:t>这里</a:t>
                </a:r>
                <a14:m>
                  <m:oMath xmlns:m="http://schemas.openxmlformats.org/officeDocument/2006/math">
                    <m:d>
                      <m:dPr>
                        <m:begChr m:val="|"/>
                        <m:endChr m:val="|"/>
                        <m:ctrlPr>
                          <a:rPr lang="zh-CN" altLang="zh-CN" i="1"/>
                        </m:ctrlPr>
                      </m:dPr>
                      <m:e>
                        <m:sSup>
                          <m:sSupPr>
                            <m:ctrlPr>
                              <a:rPr lang="zh-CN" altLang="zh-CN" i="1"/>
                            </m:ctrlPr>
                          </m:sSupPr>
                          <m:e>
                            <m:r>
                              <a:rPr lang="en-US" altLang="zh-CN" i="1"/>
                              <m:t>𝑒</m:t>
                            </m:r>
                          </m:e>
                          <m:sup>
                            <m:sSub>
                              <m:sSubPr>
                                <m:ctrlPr>
                                  <a:rPr lang="zh-CN" altLang="zh-CN" i="1"/>
                                </m:ctrlPr>
                              </m:sSubPr>
                              <m:e>
                                <m:r>
                                  <a:rPr lang="en-US" altLang="zh-CN" i="1"/>
                                  <m:t>𝑀</m:t>
                                </m:r>
                              </m:e>
                              <m:sub>
                                <m:r>
                                  <a:rPr lang="en-US" altLang="zh-CN" i="1"/>
                                  <m:t>𝑡𝑒𝑥</m:t>
                                </m:r>
                              </m:sub>
                            </m:sSub>
                          </m:sup>
                        </m:sSup>
                      </m:e>
                    </m:d>
                    <m:r>
                      <a:rPr lang="en-US" altLang="zh-CN" i="1"/>
                      <m:t>=∆</m:t>
                    </m:r>
                    <m:r>
                      <a:rPr lang="en-US" altLang="zh-CN" i="1"/>
                      <m:t>𝑐</m:t>
                    </m:r>
                    <m:r>
                      <a:rPr lang="en-US" altLang="zh-CN" i="1"/>
                      <m:t>2</m:t>
                    </m:r>
                    <m:sSub>
                      <m:sSubPr>
                        <m:ctrlPr>
                          <a:rPr lang="zh-CN" altLang="zh-CN" i="1"/>
                        </m:ctrlPr>
                      </m:sSubPr>
                      <m:e>
                        <m:r>
                          <a:rPr lang="en-US" altLang="zh-CN" i="1"/>
                          <m:t>𝑐</m:t>
                        </m:r>
                        <m:r>
                          <a:rPr lang="en-US" altLang="zh-CN" i="1"/>
                          <m:t>1</m:t>
                        </m:r>
                      </m:e>
                      <m:sub>
                        <m:r>
                          <a:rPr lang="en-US" altLang="zh-CN" i="1"/>
                          <m:t>𝑇</m:t>
                        </m:r>
                      </m:sub>
                    </m:sSub>
                    <m:r>
                      <a:rPr lang="en-US" altLang="zh-CN" i="1"/>
                      <m:t>∙∆</m:t>
                    </m:r>
                    <m:r>
                      <a:rPr lang="en-US" altLang="zh-CN" i="1"/>
                      <m:t>𝑐</m:t>
                    </m:r>
                    <m:r>
                      <a:rPr lang="en-US" altLang="zh-CN" i="1"/>
                      <m:t>3</m:t>
                    </m:r>
                    <m:sSub>
                      <m:sSubPr>
                        <m:ctrlPr>
                          <a:rPr lang="zh-CN" altLang="zh-CN" i="1"/>
                        </m:ctrlPr>
                      </m:sSubPr>
                      <m:e>
                        <m:r>
                          <a:rPr lang="en-US" altLang="zh-CN" i="1"/>
                          <m:t>𝑐</m:t>
                        </m:r>
                        <m:r>
                          <a:rPr lang="en-US" altLang="zh-CN" i="1"/>
                          <m:t>1</m:t>
                        </m:r>
                      </m:e>
                      <m:sub>
                        <m:r>
                          <a:rPr lang="en-US" altLang="zh-CN" i="1"/>
                          <m:t>𝐵</m:t>
                        </m:r>
                      </m:sub>
                    </m:sSub>
                    <m:r>
                      <a:rPr lang="en-US" altLang="zh-CN" i="1"/>
                      <m:t>−∆</m:t>
                    </m:r>
                    <m:r>
                      <a:rPr lang="en-US" altLang="zh-CN" i="1"/>
                      <m:t>𝑐</m:t>
                    </m:r>
                    <m:r>
                      <a:rPr lang="en-US" altLang="zh-CN" i="1"/>
                      <m:t>3</m:t>
                    </m:r>
                    <m:sSub>
                      <m:sSubPr>
                        <m:ctrlPr>
                          <a:rPr lang="zh-CN" altLang="zh-CN" i="1"/>
                        </m:ctrlPr>
                      </m:sSubPr>
                      <m:e>
                        <m:r>
                          <a:rPr lang="en-US" altLang="zh-CN" i="1"/>
                          <m:t>𝑐</m:t>
                        </m:r>
                        <m:r>
                          <a:rPr lang="en-US" altLang="zh-CN" i="1"/>
                          <m:t>1</m:t>
                        </m:r>
                      </m:e>
                      <m:sub>
                        <m:r>
                          <a:rPr lang="en-US" altLang="zh-CN" i="1"/>
                          <m:t>𝑇</m:t>
                        </m:r>
                      </m:sub>
                    </m:sSub>
                    <m:r>
                      <a:rPr lang="en-US" altLang="zh-CN" i="1"/>
                      <m:t>∙∆</m:t>
                    </m:r>
                    <m:r>
                      <a:rPr lang="en-US" altLang="zh-CN" i="1"/>
                      <m:t>𝑐</m:t>
                    </m:r>
                    <m:r>
                      <a:rPr lang="en-US" altLang="zh-CN" i="1"/>
                      <m:t>2</m:t>
                    </m:r>
                    <m:sSub>
                      <m:sSubPr>
                        <m:ctrlPr>
                          <a:rPr lang="zh-CN" altLang="zh-CN" i="1"/>
                        </m:ctrlPr>
                      </m:sSubPr>
                      <m:e>
                        <m:r>
                          <a:rPr lang="en-US" altLang="zh-CN" i="1"/>
                          <m:t>𝑐</m:t>
                        </m:r>
                        <m:r>
                          <a:rPr lang="en-US" altLang="zh-CN" i="1"/>
                          <m:t>1</m:t>
                        </m:r>
                      </m:e>
                      <m:sub>
                        <m:r>
                          <a:rPr lang="en-US" altLang="zh-CN" i="1"/>
                          <m:t>𝐵</m:t>
                        </m:r>
                      </m:sub>
                    </m:sSub>
                  </m:oMath>
                </a14:m>
                <a:endParaRPr lang="zh-CN" altLang="zh-CN" dirty="0"/>
              </a:p>
              <a:p>
                <a:r>
                  <a:rPr lang="zh-CN" altLang="zh-CN" dirty="0"/>
                  <a:t>法向很容易计算，即</a:t>
                </a:r>
                <a14:m>
                  <m:oMath xmlns:m="http://schemas.openxmlformats.org/officeDocument/2006/math">
                    <m:r>
                      <a:rPr lang="en-US" altLang="zh-CN" i="1"/>
                      <m:t>𝑁</m:t>
                    </m:r>
                    <m:r>
                      <a:rPr lang="en-US" altLang="zh-CN" i="1"/>
                      <m:t>=</m:t>
                    </m:r>
                    <m:r>
                      <a:rPr lang="en-US" altLang="zh-CN" i="1"/>
                      <m:t>𝑇</m:t>
                    </m:r>
                    <m:r>
                      <a:rPr lang="en-US" altLang="zh-CN" i="1"/>
                      <m:t>×</m:t>
                    </m:r>
                    <m:r>
                      <a:rPr lang="en-US" altLang="zh-CN" i="1"/>
                      <m:t>𝐵</m:t>
                    </m:r>
                  </m:oMath>
                </a14:m>
                <a:r>
                  <a:rPr lang="zh-CN" altLang="zh-CN" dirty="0"/>
                  <a:t>。这样就构造出了</a:t>
                </a:r>
                <a:r>
                  <a:rPr lang="en-US" altLang="zh-CN" dirty="0"/>
                  <a:t>TBN</a:t>
                </a:r>
                <a:r>
                  <a:rPr lang="zh-CN" altLang="zh-CN" dirty="0"/>
                  <a:t>矩阵，当然我们还得计算出其逆矩阵，具体实现可以参考后面代码部分的</a:t>
                </a:r>
                <a:r>
                  <a:rPr lang="en-US" altLang="zh-CN" dirty="0" err="1"/>
                  <a:t>CalculateInverseTBNMatrix</a:t>
                </a:r>
                <a:r>
                  <a:rPr lang="zh-CN" altLang="zh-CN" dirty="0"/>
                  <a:t>函数。</a:t>
                </a:r>
              </a:p>
              <a:p>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t="-175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631334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10000"/>
          </a:bodyPr>
          <a:lstStyle/>
          <a:p>
            <a:r>
              <a:rPr lang="zh-CN" altLang="zh-CN" dirty="0"/>
              <a:t>使用凸凹纹理映射技术的基本步骤可以总结如下：</a:t>
            </a:r>
          </a:p>
          <a:p>
            <a:pPr marL="971550" lvl="1" indent="-514350">
              <a:buFont typeface="+mj-lt"/>
              <a:buAutoNum type="arabicPeriod"/>
            </a:pPr>
            <a:r>
              <a:rPr lang="zh-CN" altLang="zh-CN" dirty="0"/>
              <a:t>为每一个三角形计算</a:t>
            </a:r>
            <a:r>
              <a:rPr lang="en-US" altLang="zh-CN" dirty="0"/>
              <a:t>TBN</a:t>
            </a:r>
            <a:r>
              <a:rPr lang="zh-CN" altLang="zh-CN" dirty="0"/>
              <a:t>矩阵的逆矩阵。</a:t>
            </a:r>
          </a:p>
          <a:p>
            <a:pPr marL="971550" lvl="1" indent="-514350">
              <a:buFont typeface="+mj-lt"/>
              <a:buAutoNum type="arabicPeriod"/>
            </a:pPr>
            <a:r>
              <a:rPr lang="zh-CN" altLang="zh-CN" dirty="0"/>
              <a:t>计算光照方向，并把它从物体空间转换到切向空间。</a:t>
            </a:r>
          </a:p>
          <a:p>
            <a:pPr marL="971550" lvl="1" indent="-514350">
              <a:buFont typeface="+mj-lt"/>
              <a:buAutoNum type="arabicPeriod"/>
            </a:pPr>
            <a:r>
              <a:rPr lang="zh-CN" altLang="zh-CN" dirty="0"/>
              <a:t>从法向纹理图中读入法向值，并把它从</a:t>
            </a:r>
            <a:r>
              <a:rPr lang="en-US" altLang="zh-CN" dirty="0"/>
              <a:t>[0,1]</a:t>
            </a:r>
            <a:r>
              <a:rPr lang="zh-CN" altLang="zh-CN" dirty="0"/>
              <a:t>转换到</a:t>
            </a:r>
            <a:r>
              <a:rPr lang="en-US" altLang="zh-CN" dirty="0"/>
              <a:t>[-1,1]</a:t>
            </a:r>
            <a:r>
              <a:rPr lang="zh-CN" altLang="zh-CN" dirty="0"/>
              <a:t>。</a:t>
            </a:r>
          </a:p>
          <a:p>
            <a:pPr marL="971550" lvl="1" indent="-514350">
              <a:buFont typeface="+mj-lt"/>
              <a:buAutoNum type="arabicPeriod"/>
            </a:pPr>
            <a:r>
              <a:rPr lang="zh-CN" altLang="zh-CN" dirty="0"/>
              <a:t>根据</a:t>
            </a:r>
            <a:r>
              <a:rPr lang="en-US" altLang="zh-CN" dirty="0" err="1"/>
              <a:t>Phong</a:t>
            </a:r>
            <a:r>
              <a:rPr lang="zh-CN" altLang="zh-CN" dirty="0"/>
              <a:t>光照明模型计算每一个像素的光亮度。</a:t>
            </a:r>
          </a:p>
          <a:p>
            <a:r>
              <a:rPr lang="zh-CN" altLang="zh-CN" dirty="0"/>
              <a:t>实现凹凸映射技术的代码如下</a:t>
            </a:r>
            <a:r>
              <a:rPr lang="en-US" altLang="zh-CN" dirty="0"/>
              <a:t>:</a:t>
            </a:r>
            <a:endParaRPr lang="zh-CN" altLang="zh-CN" dirty="0"/>
          </a:p>
          <a:p>
            <a:endParaRPr lang="zh-CN" altLang="en-US" dirty="0"/>
          </a:p>
        </p:txBody>
      </p:sp>
    </p:spTree>
    <p:extLst>
      <p:ext uri="{BB962C8B-B14F-4D97-AF65-F5344CB8AC3E}">
        <p14:creationId xmlns:p14="http://schemas.microsoft.com/office/powerpoint/2010/main" val="8396608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7784" y="264347"/>
            <a:ext cx="4127862" cy="44442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89087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47850" y="331788"/>
            <a:ext cx="5446713" cy="44767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6978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三维渲染</a:t>
            </a:r>
            <a:r>
              <a:rPr lang="zh-CN" altLang="zh-CN" b="1" dirty="0" smtClean="0"/>
              <a:t>技术</a:t>
            </a:r>
            <a:endParaRPr lang="zh-CN" altLang="en-US" dirty="0"/>
          </a:p>
        </p:txBody>
      </p:sp>
      <p:sp>
        <p:nvSpPr>
          <p:cNvPr id="3" name="内容占位符 2"/>
          <p:cNvSpPr>
            <a:spLocks noGrp="1"/>
          </p:cNvSpPr>
          <p:nvPr>
            <p:ph idx="1"/>
          </p:nvPr>
        </p:nvSpPr>
        <p:spPr>
          <a:xfrm>
            <a:off x="457200" y="1200150"/>
            <a:ext cx="8229600" cy="3819871"/>
          </a:xfrm>
        </p:spPr>
        <p:txBody>
          <a:bodyPr>
            <a:normAutofit fontScale="62500" lnSpcReduction="20000"/>
          </a:bodyPr>
          <a:lstStyle/>
          <a:p>
            <a:r>
              <a:rPr lang="zh-CN" altLang="zh-CN" dirty="0" smtClean="0"/>
              <a:t>简单</a:t>
            </a:r>
            <a:r>
              <a:rPr lang="zh-CN" altLang="zh-CN" dirty="0"/>
              <a:t>来说，渲染（</a:t>
            </a:r>
            <a:r>
              <a:rPr lang="en-US" altLang="zh-CN" dirty="0"/>
              <a:t>Rendering</a:t>
            </a:r>
            <a:r>
              <a:rPr lang="zh-CN" altLang="zh-CN" dirty="0"/>
              <a:t>）指的是将三维场景元素绘制到屏幕上的过程，这个过程包括坐标变换、纹理映射、光照计算及一些视觉特效</a:t>
            </a:r>
            <a:r>
              <a:rPr lang="zh-CN" altLang="zh-CN" dirty="0" smtClean="0"/>
              <a:t>等</a:t>
            </a:r>
            <a:endParaRPr lang="en-US" altLang="zh-CN" dirty="0" smtClean="0"/>
          </a:p>
          <a:p>
            <a:r>
              <a:rPr lang="zh-CN" altLang="zh-CN" dirty="0" smtClean="0"/>
              <a:t>玩家</a:t>
            </a:r>
            <a:r>
              <a:rPr lang="zh-CN" altLang="zh-CN" dirty="0"/>
              <a:t>对游戏的第一印象往往来源于游戏的画面效果，所以渲染对游戏来说至关重要，尤其是对于三维游戏来说，渲染是游戏开发的核心技术，通常也是游戏开发商投资最多的地方，渲染效果及效率也成为衡量游戏引擎质量的重要标准。</a:t>
            </a:r>
          </a:p>
          <a:p>
            <a:r>
              <a:rPr lang="zh-CN" altLang="zh-CN" dirty="0"/>
              <a:t>在前面的章节里，我们介绍了局部光照明模型，局部光照模型能够快速计算出几何场景的光照信息，而且很容易在图形硬件上得到加速，因此在数字游戏和虚拟现实环境中应用非常广泛，能够满足实时性的需求。但是由于局部光照明算法只能处理直接光照的效果，而且把复杂的环境光简化成一个常数来表达，导致无法表达阴影，及物体之间多次反射和折射等效果，所以很多局部光照明算法不再能胜任次时代游戏画面的苛刻要求。</a:t>
            </a:r>
          </a:p>
          <a:p>
            <a:endParaRPr lang="zh-CN" altLang="en-US" dirty="0"/>
          </a:p>
        </p:txBody>
      </p:sp>
    </p:spTree>
    <p:extLst>
      <p:ext uri="{BB962C8B-B14F-4D97-AF65-F5344CB8AC3E}">
        <p14:creationId xmlns:p14="http://schemas.microsoft.com/office/powerpoint/2010/main" val="12491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99792" y="51470"/>
            <a:ext cx="3182693" cy="5127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97559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卡通</a:t>
            </a:r>
            <a:r>
              <a:rPr lang="zh-CN" altLang="en-US" dirty="0" smtClean="0"/>
              <a:t>渲染</a:t>
            </a:r>
            <a:endParaRPr lang="zh-CN" altLang="en-US" dirty="0"/>
          </a:p>
        </p:txBody>
      </p:sp>
      <p:sp>
        <p:nvSpPr>
          <p:cNvPr id="3" name="内容占位符 2"/>
          <p:cNvSpPr>
            <a:spLocks noGrp="1"/>
          </p:cNvSpPr>
          <p:nvPr>
            <p:ph idx="1"/>
          </p:nvPr>
        </p:nvSpPr>
        <p:spPr/>
        <p:txBody>
          <a:bodyPr>
            <a:normAutofit/>
          </a:bodyPr>
          <a:lstStyle/>
          <a:p>
            <a:r>
              <a:rPr lang="zh-CN" altLang="en-US" dirty="0" smtClean="0"/>
              <a:t>卡通</a:t>
            </a:r>
            <a:r>
              <a:rPr lang="zh-CN" altLang="en-US" dirty="0"/>
              <a:t>渲染属于非真实感渲染（</a:t>
            </a:r>
            <a:r>
              <a:rPr lang="en-US" altLang="zh-CN" dirty="0"/>
              <a:t>non-photorealistic rendering</a:t>
            </a:r>
            <a:r>
              <a:rPr lang="zh-CN" altLang="en-US" dirty="0"/>
              <a:t>，简称</a:t>
            </a:r>
            <a:r>
              <a:rPr lang="en-US" altLang="zh-CN" dirty="0"/>
              <a:t>NPR</a:t>
            </a:r>
            <a:r>
              <a:rPr lang="zh-CN" altLang="en-US" dirty="0"/>
              <a:t>），可以使渲染画面具有卡通绘画</a:t>
            </a:r>
            <a:r>
              <a:rPr lang="zh-CN" altLang="en-US" dirty="0" smtClean="0"/>
              <a:t>效果</a:t>
            </a:r>
            <a:endParaRPr lang="en-US" altLang="zh-CN" dirty="0" smtClean="0"/>
          </a:p>
          <a:p>
            <a:r>
              <a:rPr lang="zh-CN" altLang="en-US" dirty="0" smtClean="0"/>
              <a:t>一般</a:t>
            </a:r>
            <a:r>
              <a:rPr lang="zh-CN" altLang="en-US" dirty="0"/>
              <a:t>光照渲染的物体颜色过渡是平滑的连续函数形式，而卡通渲染的物体其像素之间的颜色过渡是一种阶梯函数的</a:t>
            </a:r>
            <a:r>
              <a:rPr lang="zh-CN" altLang="en-US" dirty="0" smtClean="0"/>
              <a:t>形式</a:t>
            </a:r>
            <a:endParaRPr lang="zh-CN" altLang="en-US" dirty="0"/>
          </a:p>
        </p:txBody>
      </p:sp>
    </p:spTree>
    <p:extLst>
      <p:ext uri="{BB962C8B-B14F-4D97-AF65-F5344CB8AC3E}">
        <p14:creationId xmlns:p14="http://schemas.microsoft.com/office/powerpoint/2010/main" val="23055800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1265" name="图片 5" descr="1">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1491630"/>
            <a:ext cx="5248275"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17419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2290"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1934330" y="2089139"/>
            <a:ext cx="5275339" cy="1616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98878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Text Box 1"/>
          <p:cNvSpPr txBox="1">
            <a:spLocks noChangeArrowheads="1"/>
          </p:cNvSpPr>
          <p:nvPr/>
        </p:nvSpPr>
        <p:spPr bwMode="auto">
          <a:xfrm>
            <a:off x="2267744" y="1203598"/>
            <a:ext cx="5062538" cy="166199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sng" strike="noStrike" cap="none" normalizeH="0" baseline="0" dirty="0" smtClean="0">
                <a:ln>
                  <a:noFill/>
                </a:ln>
                <a:solidFill>
                  <a:srgbClr val="FF0000"/>
                </a:solidFill>
                <a:effectLst/>
                <a:latin typeface="Calibri" pitchFamily="34" charset="0"/>
                <a:ea typeface="宋体" pitchFamily="2" charset="-122"/>
                <a:cs typeface="Times New Roman" pitchFamily="18" charset="0"/>
              </a:rPr>
              <a:t>Pixel </a:t>
            </a:r>
            <a:r>
              <a:rPr kumimoji="0" lang="en-US" altLang="zh-CN" sz="1200" b="1" i="0" u="sng"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Shader</a:t>
            </a:r>
            <a:r>
              <a:rPr kumimoji="0" lang="en-US" altLang="zh-CN" sz="1200" b="1" i="0" u="sng" strike="noStrike" cap="none" normalizeH="0" baseline="0" dirty="0" smtClean="0">
                <a:ln>
                  <a:noFill/>
                </a:ln>
                <a:solidFill>
                  <a:srgbClr val="FF0000"/>
                </a:solidFill>
                <a:effectLst/>
                <a:latin typeface="Calibri" pitchFamily="34" charset="0"/>
                <a:ea typeface="宋体" pitchFamily="2" charset="-122"/>
                <a:cs typeface="Times New Roman" pitchFamily="18" charset="0"/>
              </a:rPr>
              <a:t> Code:</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float3 N = normalize(normal);</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float3 L = normalize(</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LightPosition</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 Position);</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float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NdotL</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 max(dot(N,L),0);</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float3 color;</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a:t>
            </a:r>
            <a:r>
              <a:rPr kumimoji="0" lang="zh-CN" altLang="en-US"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设计简单的阶梯策略 </a:t>
            </a:r>
            <a:endParaRPr kumimoji="0" lang="zh-CN" altLang="en-US"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if(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NdotL</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&lt;0.5)    color = float3(0.3,0.3,0.3);</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else if(</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NdotL</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&gt;=0.5 &amp;&amp;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NdotL</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&lt;0.85)    color =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diffuseColor</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else if(</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NdotL</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&gt;=0.85)    color =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specularColor</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a:t>
            </a:r>
            <a:endParaRPr kumimoji="0" lang="en-US" altLang="zh-CN" sz="18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30696081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55000" lnSpcReduction="20000"/>
          </a:bodyPr>
          <a:lstStyle/>
          <a:p>
            <a:r>
              <a:rPr lang="zh-CN" altLang="zh-CN" dirty="0"/>
              <a:t>上面代码实现了卡通着色效果，代码首先计算漫反射值，然后根据漫反射值的大小确定像素</a:t>
            </a:r>
            <a:r>
              <a:rPr lang="zh-CN" altLang="zh-CN" dirty="0" smtClean="0"/>
              <a:t>颜色</a:t>
            </a:r>
            <a:endParaRPr lang="en-US" altLang="zh-CN" dirty="0" smtClean="0"/>
          </a:p>
          <a:p>
            <a:r>
              <a:rPr lang="zh-CN" altLang="zh-CN" dirty="0" smtClean="0"/>
              <a:t>这种</a:t>
            </a:r>
            <a:r>
              <a:rPr lang="zh-CN" altLang="zh-CN" dirty="0"/>
              <a:t>卡通渲染效果的问题是渲染出来的物体没有</a:t>
            </a:r>
            <a:r>
              <a:rPr lang="zh-CN" altLang="zh-CN" dirty="0" smtClean="0"/>
              <a:t>轮廓，</a:t>
            </a:r>
            <a:r>
              <a:rPr lang="zh-CN" altLang="zh-CN" dirty="0"/>
              <a:t>而对绘制物体勾勒轮廓也是卡通绘画的一个很重要</a:t>
            </a:r>
            <a:r>
              <a:rPr lang="zh-CN" altLang="zh-CN" dirty="0" smtClean="0"/>
              <a:t>特征</a:t>
            </a:r>
            <a:endParaRPr lang="en-US" altLang="zh-CN" dirty="0" smtClean="0"/>
          </a:p>
          <a:p>
            <a:r>
              <a:rPr lang="zh-CN" altLang="zh-CN" dirty="0" smtClean="0"/>
              <a:t>对</a:t>
            </a:r>
            <a:r>
              <a:rPr lang="zh-CN" altLang="zh-CN" dirty="0"/>
              <a:t>渲染物体添加“勾边”效果的关键是找到物体的轮廓，也就是说在当前观察视角下，物体的边缘在</a:t>
            </a:r>
            <a:r>
              <a:rPr lang="zh-CN" altLang="zh-CN" dirty="0" smtClean="0"/>
              <a:t>哪里</a:t>
            </a:r>
            <a:endParaRPr lang="en-US" altLang="zh-CN" dirty="0" smtClean="0"/>
          </a:p>
          <a:p>
            <a:r>
              <a:rPr lang="zh-CN" altLang="zh-CN" dirty="0" smtClean="0"/>
              <a:t>需要</a:t>
            </a:r>
            <a:r>
              <a:rPr lang="zh-CN" altLang="zh-CN" dirty="0"/>
              <a:t>考虑观察向量</a:t>
            </a:r>
            <a:r>
              <a:rPr lang="en-US" altLang="zh-CN" b="1" dirty="0"/>
              <a:t>V</a:t>
            </a:r>
            <a:r>
              <a:rPr lang="zh-CN" altLang="zh-CN" dirty="0"/>
              <a:t>和法线</a:t>
            </a:r>
            <a:r>
              <a:rPr lang="en-US" altLang="zh-CN" b="1" dirty="0"/>
              <a:t>N</a:t>
            </a:r>
            <a:r>
              <a:rPr lang="zh-CN" altLang="zh-CN" dirty="0"/>
              <a:t>的关系，当二者呈垂直关系的时候，当前像素处于边缘，需要使用勾边的方式进行渲染。一般情况下，卡通绘画的勾边笔触都具有一定宽度，所以，我们把</a:t>
            </a:r>
            <a:r>
              <a:rPr lang="en-US" altLang="zh-CN" dirty="0"/>
              <a:t>V</a:t>
            </a:r>
            <a:r>
              <a:rPr lang="zh-CN" altLang="zh-CN" dirty="0"/>
              <a:t>和</a:t>
            </a:r>
            <a:r>
              <a:rPr lang="en-US" altLang="zh-CN" dirty="0"/>
              <a:t>N</a:t>
            </a:r>
            <a:r>
              <a:rPr lang="zh-CN" altLang="zh-CN" dirty="0"/>
              <a:t>接近垂直的像素也看做</a:t>
            </a:r>
            <a:r>
              <a:rPr lang="zh-CN" altLang="zh-CN" dirty="0" smtClean="0"/>
              <a:t>边缘</a:t>
            </a:r>
            <a:endParaRPr lang="en-US" altLang="zh-CN" dirty="0" smtClean="0"/>
          </a:p>
          <a:p>
            <a:r>
              <a:rPr lang="zh-CN" altLang="zh-CN" dirty="0" smtClean="0"/>
              <a:t>通过</a:t>
            </a:r>
            <a:r>
              <a:rPr lang="zh-CN" altLang="zh-CN" dirty="0"/>
              <a:t>本书“数学基础”章的学习，我们知道，判断两个向量是否垂直可以通过将</a:t>
            </a:r>
            <a:r>
              <a:rPr lang="en-US" altLang="zh-CN" b="1" dirty="0"/>
              <a:t>V</a:t>
            </a:r>
            <a:r>
              <a:rPr lang="zh-CN" altLang="zh-CN" dirty="0"/>
              <a:t>和</a:t>
            </a:r>
            <a:r>
              <a:rPr lang="en-US" altLang="zh-CN" b="1" dirty="0"/>
              <a:t>N</a:t>
            </a:r>
            <a:r>
              <a:rPr lang="zh-CN" altLang="zh-CN" dirty="0"/>
              <a:t>进行点乘得到，如果这个值比较小（比如</a:t>
            </a:r>
            <a:r>
              <a:rPr lang="en-US" altLang="zh-CN" dirty="0"/>
              <a:t>0.2</a:t>
            </a:r>
            <a:r>
              <a:rPr lang="zh-CN" altLang="zh-CN" dirty="0"/>
              <a:t>），我们就可以认为当前像素是物体边缘。</a:t>
            </a:r>
          </a:p>
          <a:p>
            <a:endParaRPr lang="zh-CN" altLang="en-US" dirty="0"/>
          </a:p>
        </p:txBody>
      </p:sp>
    </p:spTree>
    <p:extLst>
      <p:ext uri="{BB962C8B-B14F-4D97-AF65-F5344CB8AC3E}">
        <p14:creationId xmlns:p14="http://schemas.microsoft.com/office/powerpoint/2010/main" val="9580767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7225" y="1565275"/>
            <a:ext cx="5287963" cy="201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12616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20000"/>
          </a:bodyPr>
          <a:lstStyle/>
          <a:p>
            <a:r>
              <a:rPr lang="en-US" altLang="zh-CN" dirty="0" smtClean="0"/>
              <a:t>P1</a:t>
            </a:r>
            <a:r>
              <a:rPr lang="zh-CN" altLang="zh-CN" dirty="0"/>
              <a:t>和</a:t>
            </a:r>
            <a:r>
              <a:rPr lang="en-US" altLang="zh-CN" dirty="0"/>
              <a:t>P2</a:t>
            </a:r>
            <a:r>
              <a:rPr lang="zh-CN" altLang="zh-CN" dirty="0"/>
              <a:t>代表相机所在位置，</a:t>
            </a:r>
            <a:r>
              <a:rPr lang="en-US" altLang="zh-CN" dirty="0"/>
              <a:t>S</a:t>
            </a:r>
            <a:r>
              <a:rPr lang="zh-CN" altLang="zh-CN" dirty="0"/>
              <a:t>是物体表面上一点，</a:t>
            </a:r>
            <a:r>
              <a:rPr lang="en-US" altLang="zh-CN" dirty="0"/>
              <a:t>N</a:t>
            </a:r>
            <a:r>
              <a:rPr lang="zh-CN" altLang="zh-CN" dirty="0"/>
              <a:t>是点</a:t>
            </a:r>
            <a:r>
              <a:rPr lang="en-US" altLang="zh-CN" dirty="0"/>
              <a:t>S</a:t>
            </a:r>
            <a:r>
              <a:rPr lang="zh-CN" altLang="zh-CN" dirty="0"/>
              <a:t>所在位置的</a:t>
            </a:r>
            <a:r>
              <a:rPr lang="zh-CN" altLang="zh-CN" dirty="0" smtClean="0"/>
              <a:t>法线</a:t>
            </a:r>
            <a:endParaRPr lang="en-US" altLang="zh-CN" dirty="0" smtClean="0"/>
          </a:p>
          <a:p>
            <a:r>
              <a:rPr lang="zh-CN" altLang="zh-CN" dirty="0" smtClean="0"/>
              <a:t>在</a:t>
            </a:r>
            <a:r>
              <a:rPr lang="zh-CN" altLang="zh-CN" dirty="0"/>
              <a:t>点</a:t>
            </a:r>
            <a:r>
              <a:rPr lang="en-US" altLang="zh-CN" dirty="0"/>
              <a:t>P1</a:t>
            </a:r>
            <a:r>
              <a:rPr lang="zh-CN" altLang="zh-CN" dirty="0"/>
              <a:t>观察物体的时候，很明显</a:t>
            </a:r>
            <a:r>
              <a:rPr lang="en-US" altLang="zh-CN" dirty="0"/>
              <a:t>S</a:t>
            </a:r>
            <a:r>
              <a:rPr lang="zh-CN" altLang="zh-CN" dirty="0"/>
              <a:t>点属于物体的内部像素，不能看成物体的轮廓，因为这个时候</a:t>
            </a:r>
            <a:r>
              <a:rPr lang="en-US" altLang="zh-CN" dirty="0"/>
              <a:t>N</a:t>
            </a:r>
            <a:r>
              <a:rPr lang="zh-CN" altLang="zh-CN" dirty="0"/>
              <a:t>和</a:t>
            </a:r>
            <a:r>
              <a:rPr lang="en-US" altLang="zh-CN" dirty="0"/>
              <a:t>V1</a:t>
            </a:r>
            <a:r>
              <a:rPr lang="zh-CN" altLang="zh-CN" dirty="0"/>
              <a:t>的点积值比较大。而在</a:t>
            </a:r>
            <a:r>
              <a:rPr lang="en-US" altLang="zh-CN" dirty="0"/>
              <a:t>P2</a:t>
            </a:r>
            <a:r>
              <a:rPr lang="zh-CN" altLang="zh-CN" dirty="0"/>
              <a:t>点观察的时候，</a:t>
            </a:r>
            <a:r>
              <a:rPr lang="en-US" altLang="zh-CN" dirty="0"/>
              <a:t>S</a:t>
            </a:r>
            <a:r>
              <a:rPr lang="zh-CN" altLang="zh-CN" dirty="0"/>
              <a:t>点处于物体的边缘，其左边的部分几乎看不到，这时</a:t>
            </a:r>
            <a:r>
              <a:rPr lang="en-US" altLang="zh-CN" dirty="0"/>
              <a:t>N</a:t>
            </a:r>
            <a:r>
              <a:rPr lang="zh-CN" altLang="zh-CN" dirty="0"/>
              <a:t>和</a:t>
            </a:r>
            <a:r>
              <a:rPr lang="en-US" altLang="zh-CN" dirty="0"/>
              <a:t>V2</a:t>
            </a:r>
            <a:r>
              <a:rPr lang="zh-CN" altLang="zh-CN" dirty="0"/>
              <a:t>的点积值很小，接近</a:t>
            </a:r>
            <a:r>
              <a:rPr lang="en-US" altLang="zh-CN" dirty="0"/>
              <a:t>0</a:t>
            </a:r>
            <a:r>
              <a:rPr lang="zh-CN" altLang="zh-CN" dirty="0"/>
              <a:t>，于是可以认为</a:t>
            </a:r>
            <a:r>
              <a:rPr lang="en-US" altLang="zh-CN" dirty="0"/>
              <a:t>S</a:t>
            </a:r>
            <a:r>
              <a:rPr lang="zh-CN" altLang="zh-CN" dirty="0"/>
              <a:t>属于物体的边缘</a:t>
            </a:r>
            <a:r>
              <a:rPr lang="zh-CN" altLang="zh-CN" dirty="0" smtClean="0"/>
              <a:t>轮廓</a:t>
            </a:r>
            <a:endParaRPr lang="zh-CN" altLang="en-US" dirty="0"/>
          </a:p>
        </p:txBody>
      </p:sp>
    </p:spTree>
    <p:extLst>
      <p:ext uri="{BB962C8B-B14F-4D97-AF65-F5344CB8AC3E}">
        <p14:creationId xmlns:p14="http://schemas.microsoft.com/office/powerpoint/2010/main" val="11418489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Text Box 1"/>
          <p:cNvSpPr txBox="1">
            <a:spLocks noChangeArrowheads="1"/>
          </p:cNvSpPr>
          <p:nvPr/>
        </p:nvSpPr>
        <p:spPr bwMode="auto">
          <a:xfrm>
            <a:off x="2339752" y="1131590"/>
            <a:ext cx="5213350" cy="2277547"/>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sng" strike="noStrike" cap="none" normalizeH="0" baseline="0" smtClean="0">
                <a:ln>
                  <a:noFill/>
                </a:ln>
                <a:solidFill>
                  <a:srgbClr val="FF0000"/>
                </a:solidFill>
                <a:effectLst/>
                <a:latin typeface="Calibri" pitchFamily="34" charset="0"/>
                <a:ea typeface="宋体" pitchFamily="2" charset="-122"/>
                <a:cs typeface="Times New Roman" pitchFamily="18" charset="0"/>
              </a:rPr>
              <a:t>Pixel Shader Code:</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float3 N = normalize(normal);</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float3 L = normalize(LightPosition - Position);</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float3 V = normalize(eyePosition - P);</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float NdotL = max(dot(N,L),0);</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float NdotV = max(dot(N,V),0);</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float3 color;</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if( NdotL&lt;0.5)    color = float3(0.3,0.3,0.3);</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else if(NdotL&gt;=0.5 &amp;&amp; NdotL&lt;0.85)    color = diffuseColor;</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else if(NdotL&gt;=0.85)    color = specularColor;</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if(NdotV&lt;0.2)    color = float3(0,0,0);</a:t>
            </a:r>
            <a:endParaRPr kumimoji="0" lang="en-US" altLang="zh-CN" sz="18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3907883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zh-CN" dirty="0"/>
                  <a:t>上面的代码中比较了 </a:t>
                </a:r>
                <a14:m>
                  <m:oMath xmlns:m="http://schemas.openxmlformats.org/officeDocument/2006/math">
                    <m:r>
                      <m:rPr>
                        <m:sty m:val="p"/>
                      </m:rPr>
                      <a:rPr lang="en-US" altLang="zh-CN"/>
                      <m:t>N</m:t>
                    </m:r>
                    <m:r>
                      <a:rPr lang="en-US" altLang="zh-CN"/>
                      <m:t>∙</m:t>
                    </m:r>
                    <m:r>
                      <m:rPr>
                        <m:sty m:val="p"/>
                      </m:rPr>
                      <a:rPr lang="en-US" altLang="zh-CN"/>
                      <m:t>V</m:t>
                    </m:r>
                  </m:oMath>
                </a14:m>
                <a:r>
                  <a:rPr lang="zh-CN" altLang="zh-CN" dirty="0"/>
                  <a:t>的大小，如果小于</a:t>
                </a:r>
                <a:r>
                  <a:rPr lang="en-US" altLang="zh-CN" dirty="0"/>
                  <a:t>0.2</a:t>
                </a:r>
                <a:r>
                  <a:rPr lang="zh-CN" altLang="zh-CN" dirty="0"/>
                  <a:t>，则将其设置为黑色，代表勾边效果。这种卡通渲染实现简单，但如果构成物体的多边形棱角分明的话，由于物体边缘的地方法线变化很大，当视角移动时会出现物体边缘闪烁的情况，比如正方体的棱边。</a:t>
                </a:r>
              </a:p>
              <a:p>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444" t="-3232" r="-325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22709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62500" lnSpcReduction="20000"/>
          </a:bodyPr>
          <a:lstStyle/>
          <a:p>
            <a:r>
              <a:rPr lang="zh-CN" altLang="zh-CN" dirty="0" smtClean="0"/>
              <a:t>光线跟踪</a:t>
            </a:r>
            <a:r>
              <a:rPr lang="zh-CN" altLang="zh-CN" dirty="0"/>
              <a:t>和辐射度算法是两种应用最为广泛的全局光照明算法，但这些算法普遍计算复杂，编程实现也较难，通常只适用于电影特效等离线渲染</a:t>
            </a:r>
            <a:r>
              <a:rPr lang="zh-CN" altLang="zh-CN" dirty="0" smtClean="0"/>
              <a:t>场合</a:t>
            </a:r>
            <a:endParaRPr lang="en-US" altLang="zh-CN" dirty="0" smtClean="0"/>
          </a:p>
          <a:p>
            <a:r>
              <a:rPr lang="zh-CN" altLang="zh-CN" dirty="0" smtClean="0"/>
              <a:t>全局</a:t>
            </a:r>
            <a:r>
              <a:rPr lang="zh-CN" altLang="zh-CN" dirty="0"/>
              <a:t>光照明技术的一些典型代表，如</a:t>
            </a:r>
            <a:r>
              <a:rPr lang="en-US" altLang="zh-CN" dirty="0"/>
              <a:t>Brazil</a:t>
            </a:r>
            <a:r>
              <a:rPr lang="zh-CN" altLang="zh-CN" dirty="0"/>
              <a:t>渲染器，拥有强大的光线跟踪的折射和反射、全局光照、焦散（</a:t>
            </a:r>
            <a:r>
              <a:rPr lang="en-US" altLang="zh-CN" dirty="0"/>
              <a:t>Caustics</a:t>
            </a:r>
            <a:r>
              <a:rPr lang="zh-CN" altLang="zh-CN" dirty="0"/>
              <a:t>）等功能，渲染效果极其强大，</a:t>
            </a:r>
            <a:r>
              <a:rPr lang="en-US" altLang="zh-CN" dirty="0"/>
              <a:t>Brazil </a:t>
            </a:r>
            <a:r>
              <a:rPr lang="zh-CN" altLang="zh-CN" dirty="0"/>
              <a:t>采用的是</a:t>
            </a:r>
            <a:r>
              <a:rPr lang="en-US" altLang="zh-CN" dirty="0"/>
              <a:t>Bucket</a:t>
            </a:r>
            <a:r>
              <a:rPr lang="zh-CN" altLang="zh-CN" dirty="0"/>
              <a:t>渲染方式，通过使用光子贴图技术可快速地重复使用先前的运算结果；</a:t>
            </a:r>
            <a:r>
              <a:rPr lang="en-US" altLang="zh-CN" dirty="0"/>
              <a:t>Final Render</a:t>
            </a:r>
            <a:r>
              <a:rPr lang="zh-CN" altLang="zh-CN" dirty="0"/>
              <a:t>完全支持分散光线追踪特效，以及建立在全局照明基础上的、现实性非常强的焦散效果，还支持真实体积光和次表面光线散射；</a:t>
            </a:r>
            <a:r>
              <a:rPr lang="en-US" altLang="zh-CN" dirty="0"/>
              <a:t>Maxwell Render</a:t>
            </a:r>
            <a:r>
              <a:rPr lang="zh-CN" altLang="zh-CN" dirty="0"/>
              <a:t>是一款基于真实物理光线的渲染器，计算时</a:t>
            </a:r>
            <a:r>
              <a:rPr lang="en-US" altLang="zh-CN" dirty="0"/>
              <a:t>Maxwell Render</a:t>
            </a:r>
            <a:r>
              <a:rPr lang="zh-CN" altLang="zh-CN" dirty="0"/>
              <a:t>把光定义为一种符合光谱频率的电磁波，并且光谱的范围是从红外线到紫外线，渲染技术严格建立在光能传递的计算方程之上。</a:t>
            </a:r>
          </a:p>
          <a:p>
            <a:endParaRPr lang="zh-CN" altLang="en-US" dirty="0"/>
          </a:p>
        </p:txBody>
      </p:sp>
    </p:spTree>
    <p:extLst>
      <p:ext uri="{BB962C8B-B14F-4D97-AF65-F5344CB8AC3E}">
        <p14:creationId xmlns:p14="http://schemas.microsoft.com/office/powerpoint/2010/main" val="1866785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环境</a:t>
            </a:r>
            <a:r>
              <a:rPr lang="zh-CN" altLang="en-US" dirty="0" smtClean="0"/>
              <a:t>映射</a:t>
            </a:r>
            <a:endParaRPr lang="zh-CN" altLang="en-US" dirty="0"/>
          </a:p>
        </p:txBody>
      </p:sp>
      <p:sp>
        <p:nvSpPr>
          <p:cNvPr id="3" name="内容占位符 2"/>
          <p:cNvSpPr>
            <a:spLocks noGrp="1"/>
          </p:cNvSpPr>
          <p:nvPr>
            <p:ph idx="1"/>
          </p:nvPr>
        </p:nvSpPr>
        <p:spPr>
          <a:xfrm>
            <a:off x="457200" y="1200150"/>
            <a:ext cx="8229600" cy="3819871"/>
          </a:xfrm>
        </p:spPr>
        <p:txBody>
          <a:bodyPr>
            <a:normAutofit fontScale="77500" lnSpcReduction="20000"/>
          </a:bodyPr>
          <a:lstStyle/>
          <a:p>
            <a:r>
              <a:rPr lang="zh-CN" altLang="en-US" dirty="0" smtClean="0"/>
              <a:t>在</a:t>
            </a:r>
            <a:r>
              <a:rPr lang="zh-CN" altLang="en-US" dirty="0"/>
              <a:t>游戏场景渲染过程中，进行光照计算时需要考虑周围环境光照对物体光照效果的影响，在</a:t>
            </a:r>
            <a:r>
              <a:rPr lang="en-US" altLang="zh-CN" dirty="0" err="1"/>
              <a:t>Phong</a:t>
            </a:r>
            <a:r>
              <a:rPr lang="zh-CN" altLang="en-US" dirty="0"/>
              <a:t>光照明模型中，该光照系数被设定为一个常数，这样无法表现光滑表面对环境的反射</a:t>
            </a:r>
            <a:r>
              <a:rPr lang="zh-CN" altLang="en-US" dirty="0" smtClean="0"/>
              <a:t>效果</a:t>
            </a:r>
            <a:endParaRPr lang="en-US" altLang="zh-CN" dirty="0" smtClean="0"/>
          </a:p>
          <a:p>
            <a:r>
              <a:rPr lang="zh-CN" altLang="en-US" dirty="0" smtClean="0"/>
              <a:t>而</a:t>
            </a:r>
            <a:r>
              <a:rPr lang="zh-CN" altLang="en-US" dirty="0"/>
              <a:t>环境映射技术（</a:t>
            </a:r>
            <a:r>
              <a:rPr lang="en-US" altLang="zh-CN" dirty="0"/>
              <a:t>Environment Map</a:t>
            </a:r>
            <a:r>
              <a:rPr lang="zh-CN" altLang="en-US" dirty="0"/>
              <a:t>）用预先计算的纹理图像模拟复杂环境光照情况，其中纹理用来储存被渲染物体周围环境的图像，这种方法可以用极小的代价获得物体表面反射周围环境的</a:t>
            </a:r>
            <a:r>
              <a:rPr lang="zh-CN" altLang="en-US" dirty="0" smtClean="0"/>
              <a:t>效果</a:t>
            </a:r>
            <a:endParaRPr lang="en-US" altLang="zh-CN" dirty="0" smtClean="0"/>
          </a:p>
          <a:p>
            <a:r>
              <a:rPr lang="zh-CN" altLang="en-US" dirty="0" smtClean="0"/>
              <a:t>环境</a:t>
            </a:r>
            <a:r>
              <a:rPr lang="zh-CN" altLang="en-US" dirty="0"/>
              <a:t>映射的具体实现有立方体映射（</a:t>
            </a:r>
            <a:r>
              <a:rPr lang="en-US" altLang="zh-CN" dirty="0"/>
              <a:t>Cube Map</a:t>
            </a:r>
            <a:r>
              <a:rPr lang="zh-CN" altLang="en-US" dirty="0"/>
              <a:t>）和球体映射（</a:t>
            </a:r>
            <a:r>
              <a:rPr lang="en-US" altLang="zh-CN" dirty="0"/>
              <a:t>Sphere Map</a:t>
            </a:r>
            <a:r>
              <a:rPr lang="zh-CN" altLang="en-US" dirty="0"/>
              <a:t>）等，目前应用最为广泛是立方体映射。</a:t>
            </a:r>
          </a:p>
          <a:p>
            <a:endParaRPr lang="zh-CN" altLang="en-US" dirty="0"/>
          </a:p>
        </p:txBody>
      </p:sp>
    </p:spTree>
    <p:extLst>
      <p:ext uri="{BB962C8B-B14F-4D97-AF65-F5344CB8AC3E}">
        <p14:creationId xmlns:p14="http://schemas.microsoft.com/office/powerpoint/2010/main" val="3365019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638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7225" y="1282700"/>
            <a:ext cx="5287963" cy="257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3965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a:bodyPr>
          <a:lstStyle/>
          <a:p>
            <a:r>
              <a:rPr lang="zh-CN" altLang="zh-CN" dirty="0" smtClean="0"/>
              <a:t>在</a:t>
            </a:r>
            <a:r>
              <a:rPr lang="zh-CN" altLang="zh-CN" dirty="0"/>
              <a:t>使用立方体方式进行环境映射时，首先构造一个立方体盒子，然后将表现周围环境的六个纹理映射到这个立方体的六个面</a:t>
            </a:r>
            <a:r>
              <a:rPr lang="zh-CN" altLang="zh-CN" dirty="0" smtClean="0"/>
              <a:t>上</a:t>
            </a:r>
            <a:endParaRPr lang="en-US" altLang="zh-CN" dirty="0" smtClean="0"/>
          </a:p>
          <a:p>
            <a:r>
              <a:rPr lang="zh-CN" altLang="zh-CN" dirty="0" smtClean="0"/>
              <a:t>这样</a:t>
            </a:r>
            <a:r>
              <a:rPr lang="zh-CN" altLang="zh-CN" dirty="0"/>
              <a:t>当视点处于盒子内部时，就像处于这个环境当中一样。并且，处于这个环境当中的物体（尤其是光滑物体）会在物体表面发射出周围环境，这样就形成了环境映射</a:t>
            </a:r>
            <a:r>
              <a:rPr lang="zh-CN" altLang="zh-CN" dirty="0" smtClean="0"/>
              <a:t>效果</a:t>
            </a:r>
            <a:endParaRPr lang="zh-CN" altLang="en-US" dirty="0"/>
          </a:p>
        </p:txBody>
      </p:sp>
    </p:spTree>
    <p:extLst>
      <p:ext uri="{BB962C8B-B14F-4D97-AF65-F5344CB8AC3E}">
        <p14:creationId xmlns:p14="http://schemas.microsoft.com/office/powerpoint/2010/main" val="41335095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74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7225" y="1581150"/>
            <a:ext cx="5287963" cy="1979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20818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10000"/>
          </a:bodyPr>
          <a:lstStyle/>
          <a:p>
            <a:r>
              <a:rPr lang="zh-CN" altLang="zh-CN" dirty="0"/>
              <a:t>环境映射算法的步骤如下： </a:t>
            </a:r>
          </a:p>
          <a:p>
            <a:pPr marL="971550" lvl="1" indent="-514350">
              <a:buFont typeface="+mj-lt"/>
              <a:buAutoNum type="arabicPeriod"/>
            </a:pPr>
            <a:r>
              <a:rPr lang="zh-CN" altLang="zh-CN" dirty="0"/>
              <a:t>首先根据视线方向和法向量计算反射向量； </a:t>
            </a:r>
          </a:p>
          <a:p>
            <a:pPr marL="971550" lvl="1" indent="-514350">
              <a:buFont typeface="+mj-lt"/>
              <a:buAutoNum type="arabicPeriod"/>
            </a:pPr>
            <a:r>
              <a:rPr lang="en-US" altLang="zh-CN" dirty="0"/>
              <a:t> </a:t>
            </a:r>
            <a:r>
              <a:rPr lang="zh-CN" altLang="zh-CN" dirty="0"/>
              <a:t>然后使用反射向量检索环境贴图上的纹理信息； </a:t>
            </a:r>
          </a:p>
          <a:p>
            <a:pPr marL="971550" lvl="1" indent="-514350">
              <a:buFont typeface="+mj-lt"/>
              <a:buAutoNum type="arabicPeriod"/>
            </a:pPr>
            <a:r>
              <a:rPr lang="en-US" altLang="zh-CN" dirty="0"/>
              <a:t> </a:t>
            </a:r>
            <a:r>
              <a:rPr lang="zh-CN" altLang="zh-CN" dirty="0"/>
              <a:t>最后将该纹理信息融合到当前像素颜色中。</a:t>
            </a:r>
          </a:p>
          <a:p>
            <a:r>
              <a:rPr lang="zh-CN" altLang="zh-CN" dirty="0"/>
              <a:t>具体实现的时候，可以采用传统的固定管线方式，比如利用</a:t>
            </a:r>
            <a:r>
              <a:rPr lang="en-US" altLang="zh-CN" dirty="0"/>
              <a:t>OpenGL</a:t>
            </a:r>
            <a:r>
              <a:rPr lang="zh-CN" altLang="zh-CN" dirty="0"/>
              <a:t>；也可以使用更为灵活的可编程管线的方式。采用可编程管线来实现环境映射会更加灵活，还可以加入更多的控制，下面是示例代码。</a:t>
            </a:r>
          </a:p>
          <a:p>
            <a:endParaRPr lang="zh-CN" altLang="en-US" dirty="0"/>
          </a:p>
        </p:txBody>
      </p:sp>
    </p:spTree>
    <p:extLst>
      <p:ext uri="{BB962C8B-B14F-4D97-AF65-F5344CB8AC3E}">
        <p14:creationId xmlns:p14="http://schemas.microsoft.com/office/powerpoint/2010/main" val="37338259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Text Box 1"/>
          <p:cNvSpPr txBox="1">
            <a:spLocks noChangeArrowheads="1"/>
          </p:cNvSpPr>
          <p:nvPr/>
        </p:nvSpPr>
        <p:spPr bwMode="auto">
          <a:xfrm>
            <a:off x="2339752" y="1131590"/>
            <a:ext cx="5210175" cy="2708434"/>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sng" strike="noStrike" cap="none" normalizeH="0" baseline="0" smtClean="0">
                <a:ln>
                  <a:noFill/>
                </a:ln>
                <a:solidFill>
                  <a:srgbClr val="FF0000"/>
                </a:solidFill>
                <a:effectLst/>
                <a:latin typeface="Calibri" pitchFamily="34" charset="0"/>
                <a:ea typeface="宋体" pitchFamily="2" charset="-122"/>
                <a:cs typeface="Times New Roman" pitchFamily="18" charset="0"/>
              </a:rPr>
              <a:t>Vertex Shader Code:</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varying vec3  ReflectDir;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varying float LightIntensity;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uniform vec3  LightPos;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void main()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    gl_Position    = ftransform();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    vec3 normal    = normalize(gl_NormalMatrix * gl_Normal);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    vec4 pos       = gl_ModelViewMatrix * gl_Vertex;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    vec3 eyeDir    = pos.xyz;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    ReflectDir     = reflect(eyeDir, normal);   //</a:t>
            </a:r>
            <a:r>
              <a:rPr kumimoji="0" lang="zh-CN" altLang="en-US"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反射方向</a:t>
            </a:r>
            <a:endParaRPr kumimoji="0" lang="zh-CN" altLang="en-US"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    </a:t>
            </a: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LightIntensity = max(dot(normalize(LightPos - eyeDir), normal),0.0);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42541497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Text Box 1"/>
          <p:cNvSpPr txBox="1">
            <a:spLocks noChangeArrowheads="1"/>
          </p:cNvSpPr>
          <p:nvPr/>
        </p:nvSpPr>
        <p:spPr bwMode="auto">
          <a:xfrm>
            <a:off x="2339752" y="699542"/>
            <a:ext cx="5210175" cy="347787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sng" strike="noStrike" cap="none" normalizeH="0" baseline="0" smtClean="0">
                <a:ln>
                  <a:noFill/>
                </a:ln>
                <a:solidFill>
                  <a:srgbClr val="FF0000"/>
                </a:solidFill>
                <a:effectLst/>
                <a:latin typeface="Calibri" pitchFamily="34" charset="0"/>
                <a:ea typeface="宋体" pitchFamily="2" charset="-122"/>
                <a:cs typeface="Times New Roman" pitchFamily="18" charset="0"/>
              </a:rPr>
              <a:t>Pixel Shader Code:</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uniform vec3  BaseColor;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uniform float MixRatio;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uniform samplerCube EnvMap;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varying vec3  ReflectDir;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varying float LightIntensity;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void main()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    // </a:t>
            </a:r>
            <a:r>
              <a:rPr kumimoji="0" lang="zh-CN" altLang="en-US"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获取立方体映射中的环境颜色值</a:t>
            </a:r>
            <a:endParaRPr kumimoji="0" lang="zh-CN" altLang="en-US"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      </a:t>
            </a: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vec3 envColor = vec3(</a:t>
            </a:r>
            <a:r>
              <a:rPr kumimoji="0" lang="en-US" altLang="zh-CN" sz="1000" b="1"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textureCube</a:t>
            </a: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(EnvMap, ReflectDir));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    // </a:t>
            </a:r>
            <a:r>
              <a:rPr kumimoji="0" lang="zh-CN" altLang="en-US"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跟物体的颜色，光照颜色进行融合计算 </a:t>
            </a:r>
            <a:endParaRPr kumimoji="0" lang="zh-CN" altLang="en-US"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    </a:t>
            </a: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vec3 base = LightIntensity * BaseColor;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    envColor  = mix(envColor, base, MixRatio);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    gl_FragColor = vec4(envColor, 1.0);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19512129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zh-CN" dirty="0"/>
              <a:t>上面给出的绘制语言代码使用了环境映射贴图（</a:t>
            </a:r>
            <a:r>
              <a:rPr lang="en-US" altLang="zh-CN" dirty="0" err="1"/>
              <a:t>samplerCube</a:t>
            </a:r>
            <a:r>
              <a:rPr lang="zh-CN" altLang="zh-CN" dirty="0"/>
              <a:t>），所以需要在外部把立方体贴图创建好，通过参数的形式传递进来，在</a:t>
            </a:r>
            <a:r>
              <a:rPr lang="en-US" altLang="zh-CN" dirty="0"/>
              <a:t>OpenGL</a:t>
            </a:r>
            <a:r>
              <a:rPr lang="zh-CN" altLang="zh-CN" dirty="0"/>
              <a:t>中建立立方体贴图的代码如下。</a:t>
            </a:r>
          </a:p>
          <a:p>
            <a:endParaRPr lang="zh-CN" altLang="en-US" dirty="0"/>
          </a:p>
        </p:txBody>
      </p:sp>
    </p:spTree>
    <p:extLst>
      <p:ext uri="{BB962C8B-B14F-4D97-AF65-F5344CB8AC3E}">
        <p14:creationId xmlns:p14="http://schemas.microsoft.com/office/powerpoint/2010/main" val="31588977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Text Box 1"/>
          <p:cNvSpPr txBox="1">
            <a:spLocks noChangeArrowheads="1"/>
          </p:cNvSpPr>
          <p:nvPr/>
        </p:nvSpPr>
        <p:spPr bwMode="auto">
          <a:xfrm>
            <a:off x="1907704" y="987574"/>
            <a:ext cx="5224463" cy="2935288"/>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glBindtexture( GL_TEXTURE_CUBE_MAP,  tex1 );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glTexParamteri( GL_TEXTURE_CUBE_MAP, GL_TEXTURE_WRAP_S,  GL_CLAMP_TO_EDGE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glTexParamteri( GL_TEXTURE_CUBE_MAP, GL_TEXTURE_WRAP_T,  GL_CLAMP_TO_EDGE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glTexParamteri( GL_TEXTURE_CUBE_MAP, GL_TEXTURE_WRAP_R,  GL_CLAMP_TO_EDGE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glTexParamteri( GL_TEXTURE_CUBE_MAP, GL_TEXTURE_MIN_FILTER,  GL_LINEAR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glTexParamteri( GL_TEXTURE_CUBE_MAP, GL_TEXTURE_MAX_FILTER,  GL_LINEAR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glTexEnvf( GL_TEXTURE_ENV, GL_TEXTURE_ENV_MODE, GL_REPLACE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glTexImage( GL_TEXTURE_CUBE_MAP_POSITIVE_X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glTexImage( GL_TEXTURE_CUBE_MAP_NEGETIVE_X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glTexImage( GL_TEXTURE_CUBE_MAP_POSITIVE_Y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glTexImage( GL_TEXTURE_CUBE_MAP_NEGETIVE_Y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glTexImage( GL_TEXTURE_CUBE_MAP_POSITIVE_Z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glTexImage( GL_TEXTURE_CUBE_MAP_NEGETIVE_Z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glEnable( GL_TEXTURE_CUBE_MAP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28953944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水面</a:t>
            </a:r>
            <a:r>
              <a:rPr lang="zh-CN" altLang="zh-CN" b="1" dirty="0" smtClean="0"/>
              <a:t>效果</a:t>
            </a:r>
            <a:endParaRPr lang="zh-CN" altLang="en-US" dirty="0"/>
          </a:p>
        </p:txBody>
      </p:sp>
      <p:sp>
        <p:nvSpPr>
          <p:cNvPr id="3" name="内容占位符 2"/>
          <p:cNvSpPr>
            <a:spLocks noGrp="1"/>
          </p:cNvSpPr>
          <p:nvPr>
            <p:ph idx="1"/>
          </p:nvPr>
        </p:nvSpPr>
        <p:spPr/>
        <p:txBody>
          <a:bodyPr>
            <a:normAutofit lnSpcReduction="10000"/>
          </a:bodyPr>
          <a:lstStyle/>
          <a:p>
            <a:r>
              <a:rPr lang="zh-CN" altLang="zh-CN" dirty="0" smtClean="0"/>
              <a:t>渲染</a:t>
            </a:r>
            <a:r>
              <a:rPr lang="zh-CN" altLang="zh-CN" dirty="0"/>
              <a:t>水面效果的过程比较复杂，一般分成两个部分，一部分是绘制，另一部分是水面运动，这里我们将重点放在水面绘制</a:t>
            </a:r>
            <a:r>
              <a:rPr lang="zh-CN" altLang="zh-CN" dirty="0" smtClean="0"/>
              <a:t>上</a:t>
            </a:r>
            <a:endParaRPr lang="en-US" altLang="zh-CN" dirty="0" smtClean="0"/>
          </a:p>
          <a:p>
            <a:r>
              <a:rPr lang="zh-CN" altLang="zh-CN" dirty="0" smtClean="0"/>
              <a:t>水面</a:t>
            </a:r>
            <a:r>
              <a:rPr lang="zh-CN" altLang="zh-CN" dirty="0"/>
              <a:t>绘制涉及到很多视觉效果的模拟，如折射，反射，焦散等，但模拟这些效果的计算量很大，将其应用于实时性要求很高的游戏时，都要做一定程度的简化。</a:t>
            </a:r>
          </a:p>
          <a:p>
            <a:endParaRPr lang="zh-CN" altLang="en-US" dirty="0"/>
          </a:p>
        </p:txBody>
      </p:sp>
    </p:spTree>
    <p:extLst>
      <p:ext uri="{BB962C8B-B14F-4D97-AF65-F5344CB8AC3E}">
        <p14:creationId xmlns:p14="http://schemas.microsoft.com/office/powerpoint/2010/main" val="1800761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固定渲染</a:t>
            </a:r>
            <a:r>
              <a:rPr lang="zh-CN" altLang="zh-CN" b="1" dirty="0" smtClean="0"/>
              <a:t>管线</a:t>
            </a:r>
            <a:endParaRPr lang="zh-CN" altLang="en-US" dirty="0"/>
          </a:p>
        </p:txBody>
      </p:sp>
      <p:sp>
        <p:nvSpPr>
          <p:cNvPr id="3" name="内容占位符 2"/>
          <p:cNvSpPr>
            <a:spLocks noGrp="1"/>
          </p:cNvSpPr>
          <p:nvPr>
            <p:ph idx="1"/>
          </p:nvPr>
        </p:nvSpPr>
        <p:spPr/>
        <p:txBody>
          <a:bodyPr>
            <a:normAutofit fontScale="92500" lnSpcReduction="20000"/>
          </a:bodyPr>
          <a:lstStyle/>
          <a:p>
            <a:r>
              <a:rPr lang="zh-CN" altLang="zh-CN" dirty="0" smtClean="0"/>
              <a:t>作为</a:t>
            </a:r>
            <a:r>
              <a:rPr lang="zh-CN" altLang="zh-CN" dirty="0"/>
              <a:t>传统的绘制流程，固定管线（</a:t>
            </a:r>
            <a:r>
              <a:rPr lang="en-US" altLang="zh-CN" dirty="0"/>
              <a:t>Fixed Pipeline</a:t>
            </a:r>
            <a:r>
              <a:rPr lang="zh-CN" altLang="zh-CN" dirty="0"/>
              <a:t>）扮演着重要的角色，它把复杂的三维渲染过程变成一个标准的处理流程，结束了先前各个图形库各自为战的局面，形成一个工业标准，即所有的顶点数据在经过模型变换和投影变换后，进行光栅化操作形成像素片段，然后经过像素计算输出给帧缓冲，完成整个数据的</a:t>
            </a:r>
            <a:r>
              <a:rPr lang="zh-CN" altLang="zh-CN" dirty="0" smtClean="0"/>
              <a:t>处理。</a:t>
            </a:r>
            <a:r>
              <a:rPr lang="zh-CN" altLang="zh-CN" dirty="0"/>
              <a:t>当前两个最主流的图形库</a:t>
            </a:r>
            <a:r>
              <a:rPr lang="en-US" altLang="zh-CN" dirty="0"/>
              <a:t>OpenGL</a:t>
            </a:r>
            <a:r>
              <a:rPr lang="zh-CN" altLang="zh-CN" dirty="0"/>
              <a:t>和</a:t>
            </a:r>
            <a:r>
              <a:rPr lang="en-US" altLang="zh-CN" dirty="0"/>
              <a:t>Direct3D</a:t>
            </a:r>
            <a:r>
              <a:rPr lang="zh-CN" altLang="zh-CN" dirty="0"/>
              <a:t>都支持这种模式。</a:t>
            </a:r>
          </a:p>
          <a:p>
            <a:endParaRPr lang="zh-CN" altLang="en-US" dirty="0"/>
          </a:p>
        </p:txBody>
      </p:sp>
    </p:spTree>
    <p:extLst>
      <p:ext uri="{BB962C8B-B14F-4D97-AF65-F5344CB8AC3E}">
        <p14:creationId xmlns:p14="http://schemas.microsoft.com/office/powerpoint/2010/main" val="21889746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r>
              <a:rPr lang="zh-CN" altLang="zh-CN" dirty="0"/>
              <a:t>在游戏中渲染的水面效果，最简单的方法是使用带有透明通道的纹理贴图，并结合凸凹纹理来得到。但这种方法无法表现水面的反射、折射和菲涅耳等水面光照效果。</a:t>
            </a:r>
          </a:p>
          <a:p>
            <a:r>
              <a:rPr lang="zh-CN" altLang="zh-CN" dirty="0" smtClean="0"/>
              <a:t>为了</a:t>
            </a:r>
            <a:r>
              <a:rPr lang="zh-CN" altLang="zh-CN" dirty="0"/>
              <a:t>得到折射和反射效果，可以使用预渲染的方式将折射和反射场景绘制为</a:t>
            </a:r>
            <a:r>
              <a:rPr lang="zh-CN" altLang="zh-CN" dirty="0" smtClean="0"/>
              <a:t>纹理</a:t>
            </a:r>
            <a:endParaRPr lang="en-US" altLang="zh-CN" dirty="0" smtClean="0"/>
          </a:p>
          <a:p>
            <a:r>
              <a:rPr lang="zh-CN" altLang="zh-CN" dirty="0" smtClean="0"/>
              <a:t>假设</a:t>
            </a:r>
            <a:r>
              <a:rPr lang="zh-CN" altLang="zh-CN" dirty="0"/>
              <a:t>视点在水面以上，其折射图就是水下场景的绘制结果，为了避免将水面以上的物体也绘制进去，可以采用用户定义的裁剪平面来避免这个问题；而反射图可以通过将视点设置到水面以下的对应位置，然后渲染水面以上的场景来得</a:t>
            </a:r>
            <a:r>
              <a:rPr lang="zh-CN" altLang="zh-CN" dirty="0" smtClean="0"/>
              <a:t>到</a:t>
            </a:r>
            <a:endParaRPr lang="en-US" altLang="zh-CN" dirty="0" smtClean="0"/>
          </a:p>
          <a:p>
            <a:r>
              <a:rPr lang="zh-CN" altLang="zh-CN" dirty="0" smtClean="0"/>
              <a:t>如果</a:t>
            </a:r>
            <a:r>
              <a:rPr lang="zh-CN" altLang="zh-CN" dirty="0"/>
              <a:t>视点在水面以下，那么折射图将包含水面以上的场景，而反射图包含的是水面以下的信息。</a:t>
            </a:r>
          </a:p>
          <a:p>
            <a:endParaRPr lang="zh-CN" altLang="en-US" dirty="0"/>
          </a:p>
        </p:txBody>
      </p:sp>
    </p:spTree>
    <p:extLst>
      <p:ext uri="{BB962C8B-B14F-4D97-AF65-F5344CB8AC3E}">
        <p14:creationId xmlns:p14="http://schemas.microsoft.com/office/powerpoint/2010/main" val="36708619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15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7225" y="1481138"/>
            <a:ext cx="5287963" cy="217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67569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20000"/>
          </a:bodyPr>
          <a:lstStyle/>
          <a:p>
            <a:r>
              <a:rPr lang="zh-CN" altLang="zh-CN" dirty="0"/>
              <a:t>获得折射图后，我们需要计算它在水面几何数据上的纹理</a:t>
            </a:r>
            <a:r>
              <a:rPr lang="zh-CN" altLang="zh-CN" dirty="0" smtClean="0"/>
              <a:t>坐标</a:t>
            </a:r>
            <a:endParaRPr lang="en-US" altLang="zh-CN" dirty="0" smtClean="0"/>
          </a:p>
          <a:p>
            <a:r>
              <a:rPr lang="zh-CN" altLang="zh-CN" dirty="0" smtClean="0"/>
              <a:t>在</a:t>
            </a:r>
            <a:r>
              <a:rPr lang="zh-CN" altLang="zh-CN" dirty="0"/>
              <a:t>获取视线方向，水面法线，以及折射系数后，我们通过绘制语言中的</a:t>
            </a:r>
            <a:r>
              <a:rPr lang="en-US" altLang="zh-CN" dirty="0"/>
              <a:t>refract</a:t>
            </a:r>
            <a:r>
              <a:rPr lang="zh-CN" altLang="zh-CN" dirty="0"/>
              <a:t>函数就可以得到折射光线，假设我们不知道水面以下的几何数据，那么折射光线的行程长度将被认为是固定的。这样通过将该点投影到屏幕空间来计算折射纹理</a:t>
            </a:r>
            <a:r>
              <a:rPr lang="zh-CN" altLang="zh-CN" dirty="0" smtClean="0"/>
              <a:t>坐标</a:t>
            </a:r>
            <a:endParaRPr lang="zh-CN" altLang="en-US" dirty="0"/>
          </a:p>
        </p:txBody>
      </p:sp>
    </p:spTree>
    <p:extLst>
      <p:ext uri="{BB962C8B-B14F-4D97-AF65-F5344CB8AC3E}">
        <p14:creationId xmlns:p14="http://schemas.microsoft.com/office/powerpoint/2010/main" val="8692020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47500" lnSpcReduction="20000"/>
              </a:bodyPr>
              <a:lstStyle/>
              <a:p>
                <a:r>
                  <a:rPr lang="zh-CN" altLang="zh-CN" dirty="0"/>
                  <a:t>为了更加真实地模拟水面效果，很多时候还需要考虑菲涅耳效应。菲涅耳效应是指随着入射角的增加，入射光的反射率也增加的这种现象。直观地来说，如果垂直观察水面，可以看到水面下的物体，此时折射多于反射；而向水平方向观察水面，则更多的看到反射的物体，此时反射多于折射。也就是说，当视线垂直于物体表面时，反射较弱，而当视线非垂直物体表面时，夹角越小，反射越明显，即反射与视线存在联系。如果不考虑菲涅尔效应，则反射是不考虑视点与物体表面之间的角度的。菲涅耳公式如下：</a:t>
                </a:r>
              </a:p>
              <a:p>
                <a14:m>
                  <m:oMath xmlns:m="http://schemas.openxmlformats.org/officeDocument/2006/math">
                    <m:r>
                      <m:rPr>
                        <m:sty m:val="p"/>
                      </m:rPr>
                      <a:rPr lang="en-US" altLang="zh-CN"/>
                      <m:t>R</m:t>
                    </m:r>
                    <m:d>
                      <m:dPr>
                        <m:ctrlPr>
                          <a:rPr lang="zh-CN" altLang="zh-CN" i="1"/>
                        </m:ctrlPr>
                      </m:dPr>
                      <m:e>
                        <m:r>
                          <m:rPr>
                            <m:sty m:val="p"/>
                          </m:rPr>
                          <a:rPr lang="en-US" altLang="zh-CN"/>
                          <m:t>θ</m:t>
                        </m:r>
                      </m:e>
                    </m:d>
                    <m:r>
                      <a:rPr lang="en-US" altLang="zh-CN"/>
                      <m:t>=</m:t>
                    </m:r>
                    <m:f>
                      <m:fPr>
                        <m:ctrlPr>
                          <a:rPr lang="zh-CN" altLang="zh-CN" i="1"/>
                        </m:ctrlPr>
                      </m:fPr>
                      <m:num>
                        <m:r>
                          <a:rPr lang="en-US" altLang="zh-CN"/>
                          <m:t>1</m:t>
                        </m:r>
                      </m:num>
                      <m:den>
                        <m:r>
                          <a:rPr lang="en-US" altLang="zh-CN"/>
                          <m:t>2</m:t>
                        </m:r>
                      </m:den>
                    </m:f>
                    <m:r>
                      <a:rPr lang="en-US" altLang="zh-CN"/>
                      <m:t>(</m:t>
                    </m:r>
                    <m:sSub>
                      <m:sSubPr>
                        <m:ctrlPr>
                          <a:rPr lang="zh-CN" altLang="zh-CN" i="1"/>
                        </m:ctrlPr>
                      </m:sSubPr>
                      <m:e>
                        <m:sSub>
                          <m:sSubPr>
                            <m:ctrlPr>
                              <a:rPr lang="zh-CN" altLang="zh-CN" i="1"/>
                            </m:ctrlPr>
                          </m:sSubPr>
                          <m:e>
                            <m:r>
                              <m:rPr>
                                <m:sty m:val="p"/>
                              </m:rPr>
                              <a:rPr lang="en-US" altLang="zh-CN"/>
                              <m:t>R</m:t>
                            </m:r>
                          </m:e>
                          <m:sub>
                            <m:r>
                              <a:rPr lang="en-US" altLang="zh-CN"/>
                              <m:t>⊥</m:t>
                            </m:r>
                          </m:sub>
                        </m:sSub>
                        <m:d>
                          <m:dPr>
                            <m:ctrlPr>
                              <a:rPr lang="zh-CN" altLang="zh-CN" i="1"/>
                            </m:ctrlPr>
                          </m:dPr>
                          <m:e>
                            <m:r>
                              <m:rPr>
                                <m:sty m:val="p"/>
                              </m:rPr>
                              <a:rPr lang="en-US" altLang="zh-CN"/>
                              <m:t>θ</m:t>
                            </m:r>
                          </m:e>
                        </m:d>
                        <m:r>
                          <a:rPr lang="en-US" altLang="zh-CN"/>
                          <m:t>+</m:t>
                        </m:r>
                        <m:r>
                          <m:rPr>
                            <m:sty m:val="p"/>
                          </m:rPr>
                          <a:rPr lang="en-US" altLang="zh-CN"/>
                          <m:t>R</m:t>
                        </m:r>
                      </m:e>
                      <m:sub>
                        <m:r>
                          <a:rPr lang="en-US" altLang="zh-CN"/>
                          <m:t>∥</m:t>
                        </m:r>
                      </m:sub>
                    </m:sSub>
                    <m:d>
                      <m:dPr>
                        <m:ctrlPr>
                          <a:rPr lang="zh-CN" altLang="zh-CN" i="1"/>
                        </m:ctrlPr>
                      </m:dPr>
                      <m:e>
                        <m:r>
                          <m:rPr>
                            <m:sty m:val="p"/>
                          </m:rPr>
                          <a:rPr lang="en-US" altLang="zh-CN"/>
                          <m:t>θ</m:t>
                        </m:r>
                      </m:e>
                    </m:d>
                    <m:r>
                      <a:rPr lang="en-US" altLang="zh-CN"/>
                      <m:t>)</m:t>
                    </m:r>
                  </m:oMath>
                </a14:m>
                <a:endParaRPr lang="zh-CN" altLang="zh-CN" dirty="0"/>
              </a:p>
              <a:p>
                <a14:m>
                  <m:oMath xmlns:m="http://schemas.openxmlformats.org/officeDocument/2006/math">
                    <m:r>
                      <a:rPr lang="zh-CN" altLang="zh-CN"/>
                      <m:t>其中</m:t>
                    </m:r>
                    <m:sSub>
                      <m:sSubPr>
                        <m:ctrlPr>
                          <a:rPr lang="zh-CN" altLang="zh-CN" i="1"/>
                        </m:ctrlPr>
                      </m:sSubPr>
                      <m:e>
                        <m:r>
                          <m:rPr>
                            <m:sty m:val="p"/>
                          </m:rPr>
                          <a:rPr lang="en-US" altLang="zh-CN"/>
                          <m:t>R</m:t>
                        </m:r>
                      </m:e>
                      <m:sub>
                        <m:r>
                          <a:rPr lang="en-US" altLang="zh-CN"/>
                          <m:t>⊥</m:t>
                        </m:r>
                      </m:sub>
                    </m:sSub>
                    <m:d>
                      <m:dPr>
                        <m:ctrlPr>
                          <a:rPr lang="zh-CN" altLang="zh-CN" i="1"/>
                        </m:ctrlPr>
                      </m:dPr>
                      <m:e>
                        <m:r>
                          <m:rPr>
                            <m:sty m:val="p"/>
                          </m:rPr>
                          <a:rPr lang="en-US" altLang="zh-CN"/>
                          <m:t>θ</m:t>
                        </m:r>
                      </m:e>
                    </m:d>
                  </m:oMath>
                </a14:m>
                <a:r>
                  <a:rPr lang="zh-CN" altLang="zh-CN" dirty="0"/>
                  <a:t>和</a:t>
                </a:r>
                <a14:m>
                  <m:oMath xmlns:m="http://schemas.openxmlformats.org/officeDocument/2006/math">
                    <m:sSub>
                      <m:sSubPr>
                        <m:ctrlPr>
                          <a:rPr lang="zh-CN" altLang="zh-CN" i="1"/>
                        </m:ctrlPr>
                      </m:sSubPr>
                      <m:e>
                        <m:r>
                          <m:rPr>
                            <m:sty m:val="p"/>
                          </m:rPr>
                          <a:rPr lang="en-US" altLang="zh-CN"/>
                          <m:t>R</m:t>
                        </m:r>
                      </m:e>
                      <m:sub>
                        <m:r>
                          <a:rPr lang="en-US" altLang="zh-CN"/>
                          <m:t>∥</m:t>
                        </m:r>
                      </m:sub>
                    </m:sSub>
                    <m:d>
                      <m:dPr>
                        <m:ctrlPr>
                          <a:rPr lang="zh-CN" altLang="zh-CN" i="1"/>
                        </m:ctrlPr>
                      </m:dPr>
                      <m:e>
                        <m:r>
                          <m:rPr>
                            <m:sty m:val="p"/>
                          </m:rPr>
                          <a:rPr lang="en-US" altLang="zh-CN"/>
                          <m:t>θ</m:t>
                        </m:r>
                      </m:e>
                    </m:d>
                    <m:r>
                      <a:rPr lang="zh-CN" altLang="zh-CN"/>
                      <m:t>分别表示垂直和平行于入射面的反射量。</m:t>
                    </m:r>
                  </m:oMath>
                </a14:m>
                <a:r>
                  <a:rPr lang="zh-CN" altLang="zh-CN" dirty="0"/>
                  <a:t>可进一步展开写为，</a:t>
                </a:r>
              </a:p>
              <a:p>
                <a14:m>
                  <m:oMath xmlns:m="http://schemas.openxmlformats.org/officeDocument/2006/math">
                    <m:r>
                      <m:rPr>
                        <m:sty m:val="p"/>
                      </m:rPr>
                      <a:rPr lang="en-US" altLang="zh-CN"/>
                      <m:t>R</m:t>
                    </m:r>
                    <m:d>
                      <m:dPr>
                        <m:ctrlPr>
                          <a:rPr lang="zh-CN" altLang="zh-CN" i="1"/>
                        </m:ctrlPr>
                      </m:dPr>
                      <m:e>
                        <m:r>
                          <m:rPr>
                            <m:sty m:val="p"/>
                          </m:rPr>
                          <a:rPr lang="en-US" altLang="zh-CN"/>
                          <m:t>θ</m:t>
                        </m:r>
                      </m:e>
                    </m:d>
                    <m:r>
                      <a:rPr lang="en-US" altLang="zh-CN"/>
                      <m:t>=</m:t>
                    </m:r>
                    <m:f>
                      <m:fPr>
                        <m:ctrlPr>
                          <a:rPr lang="zh-CN" altLang="zh-CN" i="1"/>
                        </m:ctrlPr>
                      </m:fPr>
                      <m:num>
                        <m:r>
                          <a:rPr lang="en-US" altLang="zh-CN"/>
                          <m:t>1</m:t>
                        </m:r>
                      </m:num>
                      <m:den>
                        <m:r>
                          <a:rPr lang="en-US" altLang="zh-CN"/>
                          <m:t>2</m:t>
                        </m:r>
                      </m:den>
                    </m:f>
                    <m:d>
                      <m:dPr>
                        <m:ctrlPr>
                          <a:rPr lang="zh-CN" altLang="zh-CN" i="1"/>
                        </m:ctrlPr>
                      </m:dPr>
                      <m:e>
                        <m:f>
                          <m:fPr>
                            <m:type m:val="lin"/>
                            <m:ctrlPr>
                              <a:rPr lang="zh-CN" altLang="zh-CN" i="1"/>
                            </m:ctrlPr>
                          </m:fPr>
                          <m:num>
                            <m:sSup>
                              <m:sSupPr>
                                <m:ctrlPr>
                                  <a:rPr lang="zh-CN" altLang="zh-CN" i="1"/>
                                </m:ctrlPr>
                              </m:sSupPr>
                              <m:e>
                                <m:r>
                                  <m:rPr>
                                    <m:sty m:val="p"/>
                                  </m:rPr>
                                  <a:rPr lang="en-US" altLang="zh-CN"/>
                                  <m:t>sin</m:t>
                                </m:r>
                              </m:e>
                              <m:sup>
                                <m:r>
                                  <a:rPr lang="en-US" altLang="zh-CN"/>
                                  <m:t>2</m:t>
                                </m:r>
                              </m:sup>
                            </m:sSup>
                            <m:d>
                              <m:dPr>
                                <m:ctrlPr>
                                  <a:rPr lang="zh-CN" altLang="zh-CN" i="1"/>
                                </m:ctrlPr>
                              </m:dPr>
                              <m:e>
                                <m:r>
                                  <m:rPr>
                                    <m:sty m:val="p"/>
                                  </m:rPr>
                                  <a:rPr lang="en-US" altLang="zh-CN"/>
                                  <m:t>θ</m:t>
                                </m:r>
                                <m:r>
                                  <a:rPr lang="en-US" altLang="zh-CN" i="1"/>
                                  <m:t>−</m:t>
                                </m:r>
                                <m:sSub>
                                  <m:sSubPr>
                                    <m:ctrlPr>
                                      <a:rPr lang="zh-CN" altLang="zh-CN" i="1"/>
                                    </m:ctrlPr>
                                  </m:sSubPr>
                                  <m:e>
                                    <m:r>
                                      <m:rPr>
                                        <m:sty m:val="p"/>
                                      </m:rPr>
                                      <a:rPr lang="en-US" altLang="zh-CN"/>
                                      <m:t>θ</m:t>
                                    </m:r>
                                  </m:e>
                                  <m:sub>
                                    <m:r>
                                      <m:rPr>
                                        <m:sty m:val="p"/>
                                      </m:rPr>
                                      <a:rPr lang="en-US" altLang="zh-CN"/>
                                      <m:t>t</m:t>
                                    </m:r>
                                  </m:sub>
                                </m:sSub>
                              </m:e>
                            </m:d>
                          </m:num>
                          <m:den>
                            <m:sSup>
                              <m:sSupPr>
                                <m:ctrlPr>
                                  <a:rPr lang="zh-CN" altLang="zh-CN" i="1"/>
                                </m:ctrlPr>
                              </m:sSupPr>
                              <m:e>
                                <m:r>
                                  <m:rPr>
                                    <m:sty m:val="p"/>
                                  </m:rPr>
                                  <a:rPr lang="en-US" altLang="zh-CN"/>
                                  <m:t>sin</m:t>
                                </m:r>
                              </m:e>
                              <m:sup>
                                <m:r>
                                  <a:rPr lang="en-US" altLang="zh-CN"/>
                                  <m:t>2</m:t>
                                </m:r>
                              </m:sup>
                            </m:sSup>
                            <m:d>
                              <m:dPr>
                                <m:ctrlPr>
                                  <a:rPr lang="zh-CN" altLang="zh-CN" i="1"/>
                                </m:ctrlPr>
                              </m:dPr>
                              <m:e>
                                <m:r>
                                  <m:rPr>
                                    <m:sty m:val="p"/>
                                  </m:rPr>
                                  <a:rPr lang="en-US" altLang="zh-CN"/>
                                  <m:t>θ</m:t>
                                </m:r>
                                <m:r>
                                  <a:rPr lang="en-US" altLang="zh-CN"/>
                                  <m:t>+</m:t>
                                </m:r>
                                <m:sSub>
                                  <m:sSubPr>
                                    <m:ctrlPr>
                                      <a:rPr lang="zh-CN" altLang="zh-CN" i="1"/>
                                    </m:ctrlPr>
                                  </m:sSubPr>
                                  <m:e>
                                    <m:r>
                                      <m:rPr>
                                        <m:sty m:val="p"/>
                                      </m:rPr>
                                      <a:rPr lang="en-US" altLang="zh-CN"/>
                                      <m:t>θ</m:t>
                                    </m:r>
                                  </m:e>
                                  <m:sub>
                                    <m:r>
                                      <m:rPr>
                                        <m:sty m:val="p"/>
                                      </m:rPr>
                                      <a:rPr lang="en-US" altLang="zh-CN"/>
                                      <m:t>t</m:t>
                                    </m:r>
                                  </m:sub>
                                </m:sSub>
                              </m:e>
                            </m:d>
                          </m:den>
                        </m:f>
                      </m:e>
                    </m:d>
                    <m:d>
                      <m:dPr>
                        <m:ctrlPr>
                          <a:rPr lang="zh-CN" altLang="zh-CN" i="1"/>
                        </m:ctrlPr>
                      </m:dPr>
                      <m:e>
                        <m:r>
                          <a:rPr lang="en-US" altLang="zh-CN"/>
                          <m:t>1+</m:t>
                        </m:r>
                        <m:f>
                          <m:fPr>
                            <m:type m:val="lin"/>
                            <m:ctrlPr>
                              <a:rPr lang="zh-CN" altLang="zh-CN" i="1"/>
                            </m:ctrlPr>
                          </m:fPr>
                          <m:num>
                            <m:sSup>
                              <m:sSupPr>
                                <m:ctrlPr>
                                  <a:rPr lang="zh-CN" altLang="zh-CN" i="1"/>
                                </m:ctrlPr>
                              </m:sSupPr>
                              <m:e>
                                <m:r>
                                  <m:rPr>
                                    <m:sty m:val="p"/>
                                  </m:rPr>
                                  <a:rPr lang="en-US" altLang="zh-CN"/>
                                  <m:t>cos</m:t>
                                </m:r>
                              </m:e>
                              <m:sup>
                                <m:r>
                                  <a:rPr lang="en-US" altLang="zh-CN"/>
                                  <m:t>2</m:t>
                                </m:r>
                              </m:sup>
                            </m:sSup>
                            <m:d>
                              <m:dPr>
                                <m:ctrlPr>
                                  <a:rPr lang="zh-CN" altLang="zh-CN" i="1"/>
                                </m:ctrlPr>
                              </m:dPr>
                              <m:e>
                                <m:r>
                                  <m:rPr>
                                    <m:sty m:val="p"/>
                                  </m:rPr>
                                  <a:rPr lang="en-US" altLang="zh-CN"/>
                                  <m:t>θ</m:t>
                                </m:r>
                                <m:r>
                                  <a:rPr lang="en-US" altLang="zh-CN"/>
                                  <m:t>+</m:t>
                                </m:r>
                                <m:sSub>
                                  <m:sSubPr>
                                    <m:ctrlPr>
                                      <a:rPr lang="zh-CN" altLang="zh-CN" i="1"/>
                                    </m:ctrlPr>
                                  </m:sSubPr>
                                  <m:e>
                                    <m:r>
                                      <m:rPr>
                                        <m:sty m:val="p"/>
                                      </m:rPr>
                                      <a:rPr lang="en-US" altLang="zh-CN"/>
                                      <m:t>θ</m:t>
                                    </m:r>
                                  </m:e>
                                  <m:sub>
                                    <m:r>
                                      <m:rPr>
                                        <m:sty m:val="p"/>
                                      </m:rPr>
                                      <a:rPr lang="en-US" altLang="zh-CN"/>
                                      <m:t>t</m:t>
                                    </m:r>
                                  </m:sub>
                                </m:sSub>
                              </m:e>
                            </m:d>
                          </m:num>
                          <m:den>
                            <m:sSup>
                              <m:sSupPr>
                                <m:ctrlPr>
                                  <a:rPr lang="zh-CN" altLang="zh-CN" i="1"/>
                                </m:ctrlPr>
                              </m:sSupPr>
                              <m:e>
                                <m:r>
                                  <m:rPr>
                                    <m:sty m:val="p"/>
                                  </m:rPr>
                                  <a:rPr lang="en-US" altLang="zh-CN"/>
                                  <m:t>cos</m:t>
                                </m:r>
                              </m:e>
                              <m:sup>
                                <m:r>
                                  <a:rPr lang="en-US" altLang="zh-CN"/>
                                  <m:t>2</m:t>
                                </m:r>
                              </m:sup>
                            </m:sSup>
                            <m:d>
                              <m:dPr>
                                <m:ctrlPr>
                                  <a:rPr lang="zh-CN" altLang="zh-CN" i="1"/>
                                </m:ctrlPr>
                              </m:dPr>
                              <m:e>
                                <m:r>
                                  <m:rPr>
                                    <m:sty m:val="p"/>
                                  </m:rPr>
                                  <a:rPr lang="en-US" altLang="zh-CN"/>
                                  <m:t>θ</m:t>
                                </m:r>
                                <m:r>
                                  <a:rPr lang="en-US" altLang="zh-CN" i="1"/>
                                  <m:t>−</m:t>
                                </m:r>
                                <m:sSub>
                                  <m:sSubPr>
                                    <m:ctrlPr>
                                      <a:rPr lang="zh-CN" altLang="zh-CN" i="1"/>
                                    </m:ctrlPr>
                                  </m:sSubPr>
                                  <m:e>
                                    <m:r>
                                      <m:rPr>
                                        <m:sty m:val="p"/>
                                      </m:rPr>
                                      <a:rPr lang="en-US" altLang="zh-CN"/>
                                      <m:t>θ</m:t>
                                    </m:r>
                                  </m:e>
                                  <m:sub>
                                    <m:r>
                                      <m:rPr>
                                        <m:sty m:val="p"/>
                                      </m:rPr>
                                      <a:rPr lang="en-US" altLang="zh-CN"/>
                                      <m:t>t</m:t>
                                    </m:r>
                                  </m:sub>
                                </m:sSub>
                              </m:e>
                            </m:d>
                          </m:den>
                        </m:f>
                      </m:e>
                    </m:d>
                  </m:oMath>
                </a14:m>
                <a:endParaRPr lang="zh-CN" altLang="zh-CN" dirty="0"/>
              </a:p>
              <a:p>
                <a:r>
                  <a:rPr lang="zh-CN" altLang="zh-CN" dirty="0"/>
                  <a:t>其中</a:t>
                </a:r>
                <a14:m>
                  <m:oMath xmlns:m="http://schemas.openxmlformats.org/officeDocument/2006/math">
                    <m:sSub>
                      <m:sSubPr>
                        <m:ctrlPr>
                          <a:rPr lang="zh-CN" altLang="zh-CN" i="1"/>
                        </m:ctrlPr>
                      </m:sSubPr>
                      <m:e>
                        <m:r>
                          <m:rPr>
                            <m:sty m:val="p"/>
                          </m:rPr>
                          <a:rPr lang="en-US" altLang="zh-CN"/>
                          <m:t>θ</m:t>
                        </m:r>
                      </m:e>
                      <m:sub>
                        <m:r>
                          <m:rPr>
                            <m:sty m:val="p"/>
                          </m:rPr>
                          <a:rPr lang="en-US" altLang="zh-CN"/>
                          <m:t>t</m:t>
                        </m:r>
                      </m:sub>
                    </m:sSub>
                  </m:oMath>
                </a14:m>
                <a:r>
                  <a:rPr lang="zh-CN" altLang="zh-CN" dirty="0"/>
                  <a:t>为折射角。</a:t>
                </a:r>
              </a:p>
              <a:p>
                <a:r>
                  <a:rPr lang="zh-CN" altLang="zh-CN" dirty="0"/>
                  <a:t>假设所有的光是非极化的，而且是同一波长，这样上面这个复杂的公式可以近似采用下面的公式来逼近。</a:t>
                </a:r>
              </a:p>
              <a:p>
                <a14:m>
                  <m:oMath xmlns:m="http://schemas.openxmlformats.org/officeDocument/2006/math">
                    <m:r>
                      <m:rPr>
                        <m:sty m:val="p"/>
                      </m:rPr>
                      <a:rPr lang="en-US" altLang="zh-CN"/>
                      <m:t>R</m:t>
                    </m:r>
                    <m:d>
                      <m:dPr>
                        <m:ctrlPr>
                          <a:rPr lang="zh-CN" altLang="zh-CN" i="1"/>
                        </m:ctrlPr>
                      </m:dPr>
                      <m:e>
                        <m:r>
                          <m:rPr>
                            <m:sty m:val="p"/>
                          </m:rPr>
                          <a:rPr lang="en-US" altLang="zh-CN"/>
                          <m:t>θ</m:t>
                        </m:r>
                      </m:e>
                    </m:d>
                    <m:r>
                      <a:rPr lang="en-US" altLang="zh-CN"/>
                      <m:t>≈</m:t>
                    </m:r>
                    <m:r>
                      <m:rPr>
                        <m:sty m:val="p"/>
                      </m:rPr>
                      <a:rPr lang="en-US" altLang="zh-CN"/>
                      <m:t>R</m:t>
                    </m:r>
                    <m:d>
                      <m:dPr>
                        <m:ctrlPr>
                          <a:rPr lang="zh-CN" altLang="zh-CN" i="1"/>
                        </m:ctrlPr>
                      </m:dPr>
                      <m:e>
                        <m:r>
                          <a:rPr lang="en-US" altLang="zh-CN"/>
                          <m:t>0</m:t>
                        </m:r>
                      </m:e>
                    </m:d>
                    <m:r>
                      <a:rPr lang="en-US" altLang="zh-CN"/>
                      <m:t>+</m:t>
                    </m:r>
                    <m:d>
                      <m:dPr>
                        <m:ctrlPr>
                          <a:rPr lang="zh-CN" altLang="zh-CN" i="1"/>
                        </m:ctrlPr>
                      </m:dPr>
                      <m:e>
                        <m:r>
                          <a:rPr lang="en-US" altLang="zh-CN"/>
                          <m:t>1</m:t>
                        </m:r>
                        <m:r>
                          <a:rPr lang="en-US" altLang="zh-CN" i="1"/>
                          <m:t>−</m:t>
                        </m:r>
                        <m:r>
                          <m:rPr>
                            <m:sty m:val="p"/>
                          </m:rPr>
                          <a:rPr lang="en-US" altLang="zh-CN"/>
                          <m:t>R</m:t>
                        </m:r>
                        <m:d>
                          <m:dPr>
                            <m:ctrlPr>
                              <a:rPr lang="zh-CN" altLang="zh-CN" i="1"/>
                            </m:ctrlPr>
                          </m:dPr>
                          <m:e>
                            <m:r>
                              <a:rPr lang="en-US" altLang="zh-CN"/>
                              <m:t>0</m:t>
                            </m:r>
                          </m:e>
                        </m:d>
                      </m:e>
                    </m:d>
                    <m:sSup>
                      <m:sSupPr>
                        <m:ctrlPr>
                          <a:rPr lang="zh-CN" altLang="zh-CN" i="1"/>
                        </m:ctrlPr>
                      </m:sSupPr>
                      <m:e>
                        <m:r>
                          <a:rPr lang="en-US" altLang="zh-CN"/>
                          <m:t>(1</m:t>
                        </m:r>
                        <m:r>
                          <a:rPr lang="en-US" altLang="zh-CN" i="1"/>
                          <m:t>−</m:t>
                        </m:r>
                        <m:func>
                          <m:funcPr>
                            <m:ctrlPr>
                              <a:rPr lang="zh-CN" altLang="zh-CN" i="1"/>
                            </m:ctrlPr>
                          </m:funcPr>
                          <m:fName>
                            <m:r>
                              <m:rPr>
                                <m:sty m:val="p"/>
                              </m:rPr>
                              <a:rPr lang="en-US" altLang="zh-CN"/>
                              <m:t>cos</m:t>
                            </m:r>
                          </m:fName>
                          <m:e>
                            <m:d>
                              <m:dPr>
                                <m:ctrlPr>
                                  <a:rPr lang="zh-CN" altLang="zh-CN" i="1"/>
                                </m:ctrlPr>
                              </m:dPr>
                              <m:e>
                                <m:r>
                                  <m:rPr>
                                    <m:sty m:val="p"/>
                                  </m:rPr>
                                  <a:rPr lang="en-US" altLang="zh-CN"/>
                                  <m:t>θ</m:t>
                                </m:r>
                              </m:e>
                            </m:d>
                          </m:e>
                        </m:func>
                        <m:r>
                          <a:rPr lang="en-US" altLang="zh-CN"/>
                          <m:t>)</m:t>
                        </m:r>
                      </m:e>
                      <m:sup>
                        <m:r>
                          <a:rPr lang="en-US" altLang="zh-CN"/>
                          <m:t>5</m:t>
                        </m:r>
                      </m:sup>
                    </m:sSup>
                  </m:oMath>
                </a14:m>
                <a:endParaRPr lang="zh-CN" altLang="zh-CN" dirty="0"/>
              </a:p>
              <a:p>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t="-16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603449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地形</a:t>
            </a:r>
            <a:r>
              <a:rPr lang="zh-CN" altLang="zh-CN" b="1" dirty="0" smtClean="0"/>
              <a:t>渲染</a:t>
            </a:r>
            <a:endParaRPr lang="zh-CN" altLang="en-US" dirty="0"/>
          </a:p>
        </p:txBody>
      </p:sp>
      <p:sp>
        <p:nvSpPr>
          <p:cNvPr id="3" name="内容占位符 2"/>
          <p:cNvSpPr>
            <a:spLocks noGrp="1"/>
          </p:cNvSpPr>
          <p:nvPr>
            <p:ph idx="1"/>
          </p:nvPr>
        </p:nvSpPr>
        <p:spPr/>
        <p:txBody>
          <a:bodyPr>
            <a:normAutofit/>
          </a:bodyPr>
          <a:lstStyle/>
          <a:p>
            <a:r>
              <a:rPr lang="zh-CN" altLang="zh-CN" dirty="0" smtClean="0"/>
              <a:t>地形</a:t>
            </a:r>
            <a:r>
              <a:rPr lang="zh-CN" altLang="zh-CN" dirty="0"/>
              <a:t>采用高度场来表达，即采样点的高度信息，通常使用灰度图即高程图就可以表达地形的几何信息，这类似于对地形进行航拍得到的</a:t>
            </a:r>
            <a:r>
              <a:rPr lang="zh-CN" altLang="zh-CN" dirty="0" smtClean="0"/>
              <a:t>画面</a:t>
            </a:r>
            <a:endParaRPr lang="en-US" altLang="zh-CN" dirty="0" smtClean="0"/>
          </a:p>
          <a:p>
            <a:r>
              <a:rPr lang="zh-CN" altLang="zh-CN" dirty="0" smtClean="0"/>
              <a:t>在</a:t>
            </a:r>
            <a:r>
              <a:rPr lang="zh-CN" altLang="zh-CN" dirty="0"/>
              <a:t>渲染过程中，为了避免生成过多的三角形，需要采取一些优化措施。</a:t>
            </a:r>
          </a:p>
          <a:p>
            <a:endParaRPr lang="zh-CN" altLang="en-US" dirty="0"/>
          </a:p>
        </p:txBody>
      </p:sp>
    </p:spTree>
    <p:extLst>
      <p:ext uri="{BB962C8B-B14F-4D97-AF65-F5344CB8AC3E}">
        <p14:creationId xmlns:p14="http://schemas.microsoft.com/office/powerpoint/2010/main" val="10342328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253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7225" y="1382713"/>
            <a:ext cx="5287963" cy="2376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13686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r>
              <a:rPr lang="zh-CN" altLang="zh-CN" dirty="0"/>
              <a:t>地形的渲染通常分为动态和静态</a:t>
            </a:r>
            <a:r>
              <a:rPr lang="zh-CN" altLang="zh-CN" dirty="0" smtClean="0"/>
              <a:t>两种</a:t>
            </a:r>
            <a:endParaRPr lang="en-US" altLang="zh-CN" dirty="0" smtClean="0"/>
          </a:p>
          <a:p>
            <a:r>
              <a:rPr lang="zh-CN" altLang="zh-CN" dirty="0" smtClean="0"/>
              <a:t>静态</a:t>
            </a:r>
            <a:r>
              <a:rPr lang="zh-CN" altLang="zh-CN" dirty="0"/>
              <a:t>渲染的地形细节通常在预计算阶段生成，地形细节可以是均匀的，也可以是不均匀</a:t>
            </a:r>
            <a:r>
              <a:rPr lang="zh-CN" altLang="zh-CN" dirty="0" smtClean="0"/>
              <a:t>的</a:t>
            </a:r>
            <a:endParaRPr lang="en-US" altLang="zh-CN" dirty="0" smtClean="0"/>
          </a:p>
          <a:p>
            <a:r>
              <a:rPr lang="zh-CN" altLang="zh-CN" dirty="0" smtClean="0"/>
              <a:t>不</a:t>
            </a:r>
            <a:r>
              <a:rPr lang="zh-CN" altLang="zh-CN" dirty="0"/>
              <a:t>均匀细节的静态地形指的是在保证一定渲染质量的条件下尽量降低地形的网格</a:t>
            </a:r>
            <a:r>
              <a:rPr lang="zh-CN" altLang="zh-CN" dirty="0" smtClean="0"/>
              <a:t>数目</a:t>
            </a:r>
            <a:endParaRPr lang="en-US" altLang="zh-CN" dirty="0" smtClean="0"/>
          </a:p>
          <a:p>
            <a:r>
              <a:rPr lang="zh-CN" altLang="zh-CN" dirty="0" smtClean="0"/>
              <a:t>比如</a:t>
            </a:r>
            <a:r>
              <a:rPr lang="zh-CN" altLang="zh-CN" dirty="0"/>
              <a:t>平原地貌可以采用较低的细节，而地形起伏频繁较多的地方使用较高的细节</a:t>
            </a:r>
            <a:r>
              <a:rPr lang="zh-CN" altLang="zh-CN" dirty="0" smtClean="0"/>
              <a:t>等级</a:t>
            </a:r>
            <a:endParaRPr lang="en-US" altLang="zh-CN" dirty="0" smtClean="0"/>
          </a:p>
          <a:p>
            <a:r>
              <a:rPr lang="zh-CN" altLang="zh-CN" dirty="0" smtClean="0"/>
              <a:t>更为</a:t>
            </a:r>
            <a:r>
              <a:rPr lang="zh-CN" altLang="zh-CN" dirty="0"/>
              <a:t>直观的一个例子是赛车游戏，玩家的活动范围和视野都是受限的，这样可以在离赛道近的地方建立起比较高的细节等级，而在较远的地方使用较少的细节。</a:t>
            </a:r>
          </a:p>
          <a:p>
            <a:endParaRPr lang="zh-CN" altLang="en-US" dirty="0"/>
          </a:p>
        </p:txBody>
      </p:sp>
    </p:spTree>
    <p:extLst>
      <p:ext uri="{BB962C8B-B14F-4D97-AF65-F5344CB8AC3E}">
        <p14:creationId xmlns:p14="http://schemas.microsoft.com/office/powerpoint/2010/main" val="12683250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zh-CN" altLang="zh-CN" dirty="0"/>
              <a:t>动态地形是视点相关的，随着视点的移动，地形网格将被</a:t>
            </a:r>
            <a:r>
              <a:rPr lang="zh-CN" altLang="zh-CN" dirty="0" smtClean="0"/>
              <a:t>更新</a:t>
            </a:r>
            <a:endParaRPr lang="en-US" altLang="zh-CN" dirty="0" smtClean="0"/>
          </a:p>
          <a:p>
            <a:r>
              <a:rPr lang="zh-CN" altLang="zh-CN" dirty="0" smtClean="0"/>
              <a:t>这种</a:t>
            </a:r>
            <a:r>
              <a:rPr lang="zh-CN" altLang="zh-CN" dirty="0"/>
              <a:t>方式建立起来的地形将是动态最优的，即任意时刻得到的地形网格是在当前视点下“性价比”最高的</a:t>
            </a:r>
            <a:r>
              <a:rPr lang="zh-CN" altLang="zh-CN" dirty="0" smtClean="0"/>
              <a:t>方案</a:t>
            </a:r>
            <a:endParaRPr lang="en-US" altLang="zh-CN" dirty="0" smtClean="0"/>
          </a:p>
          <a:p>
            <a:r>
              <a:rPr lang="zh-CN" altLang="zh-CN" dirty="0" smtClean="0"/>
              <a:t>动态</a:t>
            </a:r>
            <a:r>
              <a:rPr lang="zh-CN" altLang="zh-CN" dirty="0"/>
              <a:t>地形网格的建立和更新要耗费额外的计算时间，并且算法复杂，但这些都是值得</a:t>
            </a:r>
            <a:r>
              <a:rPr lang="zh-CN" altLang="zh-CN" dirty="0" smtClean="0"/>
              <a:t>的</a:t>
            </a:r>
            <a:endParaRPr lang="en-US" altLang="zh-CN" dirty="0" smtClean="0"/>
          </a:p>
          <a:p>
            <a:r>
              <a:rPr lang="zh-CN" altLang="zh-CN" dirty="0" smtClean="0"/>
              <a:t>在</a:t>
            </a:r>
            <a:r>
              <a:rPr lang="zh-CN" altLang="zh-CN" dirty="0"/>
              <a:t>实现的过程中需要注意如何决定细节增减，如何避免裂缝，如何剔除不可见地形部分，防止几何形变（随着细节改变，地形表面的呼吸现象）也应该被考虑到。</a:t>
            </a:r>
          </a:p>
          <a:p>
            <a:endParaRPr lang="zh-CN" altLang="en-US" dirty="0"/>
          </a:p>
        </p:txBody>
      </p:sp>
    </p:spTree>
    <p:extLst>
      <p:ext uri="{BB962C8B-B14F-4D97-AF65-F5344CB8AC3E}">
        <p14:creationId xmlns:p14="http://schemas.microsoft.com/office/powerpoint/2010/main" val="42589864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3553" name="图片 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15816" y="1203598"/>
            <a:ext cx="3895725" cy="25527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66675" y="3009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17773728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zh-CN" altLang="zh-CN" dirty="0"/>
              <a:t>地形可以用四叉树或伪八叉树（介于四与八叉树之间）来表示，每个节点包含四个子节点，每个节点都可以找到中心顶点索引与周围的八个边点索引，只需要通过递归或与回溯，就可以很容易的实现单个节点的渐变细节进化或退化的</a:t>
            </a:r>
            <a:r>
              <a:rPr lang="zh-CN" altLang="zh-CN" dirty="0" smtClean="0"/>
              <a:t>过程</a:t>
            </a:r>
            <a:endParaRPr lang="en-US" altLang="zh-CN" dirty="0" smtClean="0"/>
          </a:p>
          <a:p>
            <a:r>
              <a:rPr lang="zh-CN" altLang="zh-CN" dirty="0" smtClean="0"/>
              <a:t>在</a:t>
            </a:r>
            <a:r>
              <a:rPr lang="zh-CN" altLang="zh-CN" dirty="0"/>
              <a:t>众多算法中，</a:t>
            </a:r>
            <a:r>
              <a:rPr lang="en-US" altLang="zh-CN" dirty="0"/>
              <a:t> Real-time Optimally Adapting Meshes(ROAM) </a:t>
            </a:r>
            <a:r>
              <a:rPr lang="zh-CN" altLang="zh-CN" dirty="0"/>
              <a:t>因为其简洁高效得到了广泛的应用，该</a:t>
            </a:r>
            <a:r>
              <a:rPr lang="en-US" altLang="zh-CN" dirty="0"/>
              <a:t>ROAM</a:t>
            </a:r>
            <a:r>
              <a:rPr lang="zh-CN" altLang="zh-CN" dirty="0"/>
              <a:t>算法采用三角形二叉树数据结构来表示，但为了方便，同时保留了邻居</a:t>
            </a:r>
            <a:r>
              <a:rPr lang="zh-CN" altLang="zh-CN" dirty="0" smtClean="0"/>
              <a:t>节点</a:t>
            </a:r>
            <a:endParaRPr lang="zh-CN" altLang="en-US" dirty="0"/>
          </a:p>
        </p:txBody>
      </p:sp>
    </p:spTree>
    <p:extLst>
      <p:ext uri="{BB962C8B-B14F-4D97-AF65-F5344CB8AC3E}">
        <p14:creationId xmlns:p14="http://schemas.microsoft.com/office/powerpoint/2010/main" val="3710017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5"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2283718"/>
            <a:ext cx="5262563" cy="4000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857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8858386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4577" name="图片 62" descr="http://dev.gameres.com/Program/Visual/3D/Roam/ROAM%20AND%20LOD%20MESH/turner_0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1880" y="1275606"/>
            <a:ext cx="2414588" cy="21526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26098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3829389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20000"/>
          </a:bodyPr>
          <a:lstStyle/>
          <a:p>
            <a:r>
              <a:rPr lang="zh-CN" altLang="zh-CN" dirty="0"/>
              <a:t>前面提到的动态地形就是在线计算地形不同部分的</a:t>
            </a:r>
            <a:r>
              <a:rPr lang="en-US" altLang="zh-CN" dirty="0"/>
              <a:t>LOD</a:t>
            </a:r>
            <a:r>
              <a:rPr lang="zh-CN" altLang="zh-CN" dirty="0" smtClean="0"/>
              <a:t>级别</a:t>
            </a:r>
            <a:endParaRPr lang="en-US" altLang="zh-CN" dirty="0" smtClean="0"/>
          </a:p>
          <a:p>
            <a:r>
              <a:rPr lang="zh-CN" altLang="zh-CN" dirty="0" smtClean="0"/>
              <a:t>对于</a:t>
            </a:r>
            <a:r>
              <a:rPr lang="zh-CN" altLang="zh-CN" dirty="0"/>
              <a:t>根三角形</a:t>
            </a:r>
            <a:r>
              <a:rPr lang="en-US" altLang="zh-CN" dirty="0"/>
              <a:t>(</a:t>
            </a:r>
            <a:r>
              <a:rPr lang="en-US" altLang="zh-CN" dirty="0" err="1"/>
              <a:t>va</a:t>
            </a:r>
            <a:r>
              <a:rPr lang="en-US" altLang="zh-CN" dirty="0"/>
              <a:t>, v0, v1)</a:t>
            </a:r>
            <a:r>
              <a:rPr lang="zh-CN" altLang="zh-CN" dirty="0"/>
              <a:t>给出了</a:t>
            </a:r>
            <a:r>
              <a:rPr lang="en-US" altLang="zh-CN" dirty="0"/>
              <a:t>5</a:t>
            </a:r>
            <a:r>
              <a:rPr lang="zh-CN" altLang="zh-CN" dirty="0"/>
              <a:t>个不同层次，其主要思想就是离人眼距离越近的地方，地形细节越丰富，越远的地方越</a:t>
            </a:r>
            <a:r>
              <a:rPr lang="zh-CN" altLang="zh-CN" dirty="0" smtClean="0"/>
              <a:t>简洁</a:t>
            </a:r>
            <a:endParaRPr lang="en-US" altLang="zh-CN" dirty="0" smtClean="0"/>
          </a:p>
          <a:p>
            <a:r>
              <a:rPr lang="zh-CN" altLang="zh-CN" dirty="0" smtClean="0"/>
              <a:t>但</a:t>
            </a:r>
            <a:r>
              <a:rPr lang="zh-CN" altLang="zh-CN" dirty="0"/>
              <a:t>需要注意的是单纯根据距离来选择细节层次，会在视觉上引起严重的物体变形，即通常所称的</a:t>
            </a:r>
            <a:r>
              <a:rPr lang="zh-CN" altLang="zh-CN" b="1" dirty="0"/>
              <a:t>呼吸效应。</a:t>
            </a:r>
            <a:endParaRPr lang="zh-CN" altLang="zh-CN" dirty="0"/>
          </a:p>
          <a:p>
            <a:endParaRPr lang="zh-CN" altLang="en-US" dirty="0"/>
          </a:p>
        </p:txBody>
      </p:sp>
    </p:spTree>
    <p:extLst>
      <p:ext uri="{BB962C8B-B14F-4D97-AF65-F5344CB8AC3E}">
        <p14:creationId xmlns:p14="http://schemas.microsoft.com/office/powerpoint/2010/main" val="7716774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560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7225" y="1282700"/>
            <a:ext cx="5287963" cy="257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00012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lnSpcReduction="10000"/>
              </a:bodyPr>
              <a:lstStyle/>
              <a:p>
                <a:r>
                  <a:rPr lang="zh-CN" altLang="zh-CN" dirty="0"/>
                  <a:t>那么在当前视点下，如何选择细节层次呢？最简单的办法是为每个节点增加一个粗糙度。为了评估粗糙度，我们必须找到一个基准点，如中心的顶点为基准点，周围</a:t>
                </a:r>
                <a:r>
                  <a:rPr lang="en-US" altLang="zh-CN" dirty="0"/>
                  <a:t>8</a:t>
                </a:r>
                <a:r>
                  <a:rPr lang="zh-CN" altLang="zh-CN" dirty="0"/>
                  <a:t>个顶点与之比较，共存在</a:t>
                </a:r>
                <a:r>
                  <a:rPr lang="en-US" altLang="zh-CN" dirty="0"/>
                  <a:t>8</a:t>
                </a:r>
                <a:r>
                  <a:rPr lang="zh-CN" altLang="zh-CN" dirty="0"/>
                  <a:t>个高度差信息，假设粗糙度</a:t>
                </a:r>
                <a:r>
                  <a:rPr lang="en-US" altLang="zh-CN" dirty="0"/>
                  <a:t>C</a:t>
                </a:r>
                <a:r>
                  <a:rPr lang="zh-CN" altLang="zh-CN" dirty="0"/>
                  <a:t>可以写为：</a:t>
                </a:r>
              </a:p>
              <a:p>
                <a14:m>
                  <m:oMath xmlns:m="http://schemas.openxmlformats.org/officeDocument/2006/math">
                    <m:r>
                      <m:rPr>
                        <m:sty m:val="p"/>
                      </m:rPr>
                      <a:rPr lang="en-US" altLang="zh-CN"/>
                      <m:t>C</m:t>
                    </m:r>
                    <m:r>
                      <a:rPr lang="en-US" altLang="zh-CN"/>
                      <m:t>=</m:t>
                    </m:r>
                    <m:nary>
                      <m:naryPr>
                        <m:chr m:val="∑"/>
                        <m:limLoc m:val="undOvr"/>
                        <m:ctrlPr>
                          <a:rPr lang="zh-CN" altLang="zh-CN" i="1"/>
                        </m:ctrlPr>
                      </m:naryPr>
                      <m:sub>
                        <m:r>
                          <a:rPr lang="en-US" altLang="zh-CN"/>
                          <m:t>1</m:t>
                        </m:r>
                      </m:sub>
                      <m:sup>
                        <m:r>
                          <a:rPr lang="en-US" altLang="zh-CN"/>
                          <m:t>8</m:t>
                        </m:r>
                      </m:sup>
                      <m:e>
                        <m:d>
                          <m:dPr>
                            <m:begChr m:val="|"/>
                            <m:endChr m:val="|"/>
                            <m:ctrlPr>
                              <a:rPr lang="zh-CN" altLang="zh-CN" i="1"/>
                            </m:ctrlPr>
                          </m:dPr>
                          <m:e>
                            <m:r>
                              <m:rPr>
                                <m:sty m:val="p"/>
                              </m:rPr>
                              <a:rPr lang="en-US" altLang="zh-CN"/>
                              <m:t>V</m:t>
                            </m:r>
                            <m:r>
                              <a:rPr lang="en-US" altLang="zh-CN"/>
                              <m:t>[</m:t>
                            </m:r>
                            <m:r>
                              <m:rPr>
                                <m:sty m:val="p"/>
                              </m:rPr>
                              <a:rPr lang="en-US" altLang="zh-CN"/>
                              <m:t>i</m:t>
                            </m:r>
                            <m:r>
                              <a:rPr lang="en-US" altLang="zh-CN"/>
                              <m:t>].</m:t>
                            </m:r>
                            <m:r>
                              <m:rPr>
                                <m:sty m:val="p"/>
                              </m:rPr>
                              <a:rPr lang="en-US" altLang="zh-CN"/>
                              <m:t>height</m:t>
                            </m:r>
                            <m:r>
                              <a:rPr lang="en-US" altLang="zh-CN" i="1"/>
                              <m:t>−</m:t>
                            </m:r>
                            <m:r>
                              <m:rPr>
                                <m:sty m:val="p"/>
                              </m:rPr>
                              <a:rPr lang="en-US" altLang="zh-CN"/>
                              <m:t>V</m:t>
                            </m:r>
                            <m:r>
                              <a:rPr lang="en-US" altLang="zh-CN"/>
                              <m:t>[</m:t>
                            </m:r>
                            <m:r>
                              <m:rPr>
                                <m:sty m:val="p"/>
                              </m:rPr>
                              <a:rPr lang="en-US" altLang="zh-CN"/>
                              <m:t>c</m:t>
                            </m:r>
                            <m:r>
                              <a:rPr lang="en-US" altLang="zh-CN"/>
                              <m:t>].</m:t>
                            </m:r>
                            <m:r>
                              <m:rPr>
                                <m:sty m:val="p"/>
                              </m:rPr>
                              <a:rPr lang="en-US" altLang="zh-CN"/>
                              <m:t>height</m:t>
                            </m:r>
                          </m:e>
                        </m:d>
                      </m:e>
                    </m:nary>
                  </m:oMath>
                </a14:m>
                <a:endParaRPr lang="zh-CN" altLang="zh-CN" dirty="0"/>
              </a:p>
              <a:p>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444" t="-3770" r="-20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776336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en-US" altLang="zh-CN" dirty="0"/>
              <a:t>C</a:t>
            </a:r>
            <a:r>
              <a:rPr lang="zh-CN" altLang="zh-CN" dirty="0"/>
              <a:t>的值较小，我们就认为这个节点是平坦的， </a:t>
            </a:r>
            <a:r>
              <a:rPr lang="en-US" altLang="zh-CN" dirty="0"/>
              <a:t>C</a:t>
            </a:r>
            <a:r>
              <a:rPr lang="zh-CN" altLang="zh-CN" dirty="0"/>
              <a:t>的值较大，我们称之为陡峭</a:t>
            </a:r>
            <a:r>
              <a:rPr lang="zh-CN" altLang="zh-CN" dirty="0" smtClean="0"/>
              <a:t>的</a:t>
            </a:r>
            <a:endParaRPr lang="en-US" altLang="zh-CN" dirty="0" smtClean="0"/>
          </a:p>
          <a:p>
            <a:r>
              <a:rPr lang="zh-CN" altLang="zh-CN" dirty="0" smtClean="0"/>
              <a:t>有了</a:t>
            </a:r>
            <a:r>
              <a:rPr lang="en-US" altLang="zh-CN" dirty="0"/>
              <a:t>C</a:t>
            </a:r>
            <a:r>
              <a:rPr lang="zh-CN" altLang="zh-CN" dirty="0"/>
              <a:t>后，父节点的粗糙度就好定义了，父节点的粗糙度必须大于子节点，较适合的方法是父节点的</a:t>
            </a:r>
            <a:r>
              <a:rPr lang="en-US" altLang="zh-CN" dirty="0"/>
              <a:t>C=</a:t>
            </a:r>
            <a:r>
              <a:rPr lang="zh-CN" altLang="zh-CN" dirty="0"/>
              <a:t>各子节点的</a:t>
            </a:r>
            <a:r>
              <a:rPr lang="en-US" altLang="zh-CN" dirty="0"/>
              <a:t>C</a:t>
            </a:r>
            <a:r>
              <a:rPr lang="zh-CN" altLang="zh-CN" dirty="0"/>
              <a:t>的</a:t>
            </a:r>
            <a:r>
              <a:rPr lang="zh-CN" altLang="zh-CN" dirty="0" smtClean="0"/>
              <a:t>总和</a:t>
            </a:r>
            <a:endParaRPr lang="en-US" altLang="zh-CN" dirty="0" smtClean="0"/>
          </a:p>
          <a:p>
            <a:r>
              <a:rPr lang="zh-CN" altLang="zh-CN" dirty="0" smtClean="0"/>
              <a:t>因此</a:t>
            </a:r>
            <a:r>
              <a:rPr lang="zh-CN" altLang="zh-CN" dirty="0"/>
              <a:t>越是接近根节点的节点，它的细节越丰富，因而它受视距的影响就越小。这样就可以根据摄像机（即人眼）的位置来对整个地形进行逐级处理，根据不同的距离与粗糙度选择合适的节点。</a:t>
            </a:r>
          </a:p>
          <a:p>
            <a:endParaRPr lang="zh-CN" altLang="en-US" dirty="0"/>
          </a:p>
        </p:txBody>
      </p:sp>
    </p:spTree>
    <p:extLst>
      <p:ext uri="{BB962C8B-B14F-4D97-AF65-F5344CB8AC3E}">
        <p14:creationId xmlns:p14="http://schemas.microsoft.com/office/powerpoint/2010/main" val="41496006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r>
              <a:rPr lang="zh-CN" altLang="zh-CN" dirty="0"/>
              <a:t>但要注意的是，由于相邻节点可能处于不同的细节层次，导致三角形网格存在</a:t>
            </a:r>
            <a:r>
              <a:rPr lang="en-US" altLang="zh-CN" dirty="0"/>
              <a:t>T</a:t>
            </a:r>
            <a:r>
              <a:rPr lang="zh-CN" altLang="zh-CN" dirty="0"/>
              <a:t>型节点的问题，</a:t>
            </a:r>
            <a:r>
              <a:rPr lang="en-US" altLang="zh-CN" dirty="0"/>
              <a:t>T</a:t>
            </a:r>
            <a:r>
              <a:rPr lang="zh-CN" altLang="zh-CN" dirty="0"/>
              <a:t>型节点的存在导致渲染时会出现</a:t>
            </a:r>
            <a:r>
              <a:rPr lang="zh-CN" altLang="zh-CN" dirty="0" smtClean="0"/>
              <a:t>裂缝</a:t>
            </a:r>
            <a:endParaRPr lang="en-US" altLang="zh-CN" dirty="0" smtClean="0"/>
          </a:p>
          <a:p>
            <a:r>
              <a:rPr lang="zh-CN" altLang="zh-CN" dirty="0" smtClean="0"/>
              <a:t>在</a:t>
            </a:r>
            <a:r>
              <a:rPr lang="zh-CN" altLang="zh-CN" dirty="0"/>
              <a:t>不同细节层次之间要消除这样的</a:t>
            </a:r>
            <a:r>
              <a:rPr lang="en-US" altLang="zh-CN" dirty="0"/>
              <a:t>T</a:t>
            </a:r>
            <a:r>
              <a:rPr lang="zh-CN" altLang="zh-CN" dirty="0"/>
              <a:t>型点，最简单的策略就是选择在合适的位置加一条边或者减去相邻的一条边，实际情况下加边操作远远快于减边</a:t>
            </a:r>
            <a:r>
              <a:rPr lang="zh-CN" altLang="zh-CN" dirty="0" smtClean="0"/>
              <a:t>操作</a:t>
            </a:r>
            <a:endParaRPr lang="en-US" altLang="zh-CN" dirty="0" smtClean="0"/>
          </a:p>
          <a:p>
            <a:r>
              <a:rPr lang="zh-CN" altLang="zh-CN" dirty="0" smtClean="0"/>
              <a:t>为了</a:t>
            </a:r>
            <a:r>
              <a:rPr lang="zh-CN" altLang="zh-CN" dirty="0"/>
              <a:t>减少复杂度，可以规定相邻节点的</a:t>
            </a:r>
            <a:r>
              <a:rPr lang="en-US" altLang="zh-CN" dirty="0"/>
              <a:t>LOD</a:t>
            </a:r>
            <a:r>
              <a:rPr lang="zh-CN" altLang="zh-CN" dirty="0"/>
              <a:t>级别最多相差</a:t>
            </a:r>
            <a:r>
              <a:rPr lang="en-US" altLang="zh-CN" dirty="0"/>
              <a:t>1</a:t>
            </a:r>
            <a:r>
              <a:rPr lang="zh-CN" altLang="zh-CN" dirty="0"/>
              <a:t>。我们在每个顶点上增加一个状态属性，中心与四角的顶点设为必须渲染，如果相邻的</a:t>
            </a:r>
            <a:r>
              <a:rPr lang="en-US" altLang="zh-CN" dirty="0"/>
              <a:t>LOD</a:t>
            </a:r>
            <a:r>
              <a:rPr lang="zh-CN" altLang="zh-CN" dirty="0"/>
              <a:t>差</a:t>
            </a:r>
            <a:r>
              <a:rPr lang="en-US" altLang="zh-CN" dirty="0"/>
              <a:t>1</a:t>
            </a:r>
            <a:r>
              <a:rPr lang="zh-CN" altLang="zh-CN" dirty="0"/>
              <a:t>，则激活相对应边的中间顶点，这样在最终三角形索引的生成过程中，就能将每个三角形的边都缝合在一起。</a:t>
            </a:r>
          </a:p>
          <a:p>
            <a:endParaRPr lang="zh-CN" altLang="en-US" dirty="0"/>
          </a:p>
        </p:txBody>
      </p:sp>
    </p:spTree>
    <p:extLst>
      <p:ext uri="{BB962C8B-B14F-4D97-AF65-F5344CB8AC3E}">
        <p14:creationId xmlns:p14="http://schemas.microsoft.com/office/powerpoint/2010/main" val="17672897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66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7225" y="1581150"/>
            <a:ext cx="5287963" cy="1979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90860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大气</a:t>
            </a:r>
            <a:r>
              <a:rPr lang="zh-CN" altLang="zh-CN" b="1" dirty="0" smtClean="0"/>
              <a:t>渲染</a:t>
            </a:r>
            <a:endParaRPr lang="zh-CN" altLang="en-US" dirty="0"/>
          </a:p>
        </p:txBody>
      </p:sp>
      <p:sp>
        <p:nvSpPr>
          <p:cNvPr id="3" name="内容占位符 2"/>
          <p:cNvSpPr>
            <a:spLocks noGrp="1"/>
          </p:cNvSpPr>
          <p:nvPr>
            <p:ph idx="1"/>
          </p:nvPr>
        </p:nvSpPr>
        <p:spPr/>
        <p:txBody>
          <a:bodyPr>
            <a:normAutofit fontScale="92500" lnSpcReduction="20000"/>
          </a:bodyPr>
          <a:lstStyle/>
          <a:p>
            <a:r>
              <a:rPr lang="zh-CN" altLang="zh-CN" dirty="0" smtClean="0"/>
              <a:t>由于</a:t>
            </a:r>
            <a:r>
              <a:rPr lang="zh-CN" altLang="zh-CN" dirty="0"/>
              <a:t>空气中浮尘的存在，光线在传播过程中被吸收或散射</a:t>
            </a:r>
            <a:r>
              <a:rPr lang="zh-CN" altLang="zh-CN" dirty="0" smtClean="0"/>
              <a:t>掉，</a:t>
            </a:r>
            <a:r>
              <a:rPr lang="zh-CN" altLang="zh-CN" dirty="0"/>
              <a:t>造成光线的衰减，通常采用“雾”来表现这种大气效果，雾化效果很容易实现，通过</a:t>
            </a:r>
            <a:r>
              <a:rPr lang="en-US" altLang="zh-CN" dirty="0"/>
              <a:t>OpenGL</a:t>
            </a:r>
            <a:r>
              <a:rPr lang="zh-CN" altLang="zh-CN" dirty="0"/>
              <a:t>或</a:t>
            </a:r>
            <a:r>
              <a:rPr lang="en-US" altLang="zh-CN" dirty="0"/>
              <a:t>Direct3D</a:t>
            </a:r>
            <a:r>
              <a:rPr lang="zh-CN" altLang="zh-CN" dirty="0"/>
              <a:t>函数可以直接创建该</a:t>
            </a:r>
            <a:r>
              <a:rPr lang="zh-CN" altLang="zh-CN" dirty="0" smtClean="0"/>
              <a:t>效果</a:t>
            </a:r>
            <a:endParaRPr lang="en-US" altLang="zh-CN" dirty="0" smtClean="0"/>
          </a:p>
          <a:p>
            <a:r>
              <a:rPr lang="zh-CN" altLang="zh-CN" dirty="0" smtClean="0"/>
              <a:t>但</a:t>
            </a:r>
            <a:r>
              <a:rPr lang="zh-CN" altLang="zh-CN" dirty="0"/>
              <a:t>这种效果无法体现多层散射的效果，尤其是针对天空光来说，光照颜色会因为散射导致色彩的变化。这就需要更复杂的大气渲染模型。</a:t>
            </a:r>
          </a:p>
          <a:p>
            <a:endParaRPr lang="zh-CN" altLang="en-US" dirty="0"/>
          </a:p>
        </p:txBody>
      </p:sp>
    </p:spTree>
    <p:extLst>
      <p:ext uri="{BB962C8B-B14F-4D97-AF65-F5344CB8AC3E}">
        <p14:creationId xmlns:p14="http://schemas.microsoft.com/office/powerpoint/2010/main" val="9723242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276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7225" y="1778000"/>
            <a:ext cx="5287963" cy="158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42816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zh-CN" altLang="zh-CN" dirty="0"/>
              <a:t>对于天空来说，太阳光在大气中经过多次散射、折射到达地面，而天空本身的颜色也会经过多次散射、折射才能到达人眼，以至于天空在不同的时段会呈现出不同的</a:t>
            </a:r>
            <a:r>
              <a:rPr lang="zh-CN" altLang="zh-CN" dirty="0" smtClean="0"/>
              <a:t>色彩</a:t>
            </a:r>
            <a:endParaRPr lang="en-US" altLang="zh-CN" dirty="0" smtClean="0"/>
          </a:p>
          <a:p>
            <a:r>
              <a:rPr lang="zh-CN" altLang="zh-CN" dirty="0" smtClean="0"/>
              <a:t>到达</a:t>
            </a:r>
            <a:r>
              <a:rPr lang="zh-CN" altLang="zh-CN" dirty="0"/>
              <a:t>人眼的光线由太阳光入散射光和天光的入散射光，加上远处物体本身反射的光共同作用而成。我们可以通过</a:t>
            </a:r>
            <a:r>
              <a:rPr lang="en-US" altLang="zh-CN" dirty="0"/>
              <a:t>Rayleigh</a:t>
            </a:r>
            <a:r>
              <a:rPr lang="zh-CN" altLang="zh-CN" dirty="0"/>
              <a:t>散射模型 和</a:t>
            </a:r>
            <a:r>
              <a:rPr lang="en-US" altLang="zh-CN" dirty="0"/>
              <a:t>Mie</a:t>
            </a:r>
            <a:r>
              <a:rPr lang="zh-CN" altLang="zh-CN" dirty="0"/>
              <a:t>散射模型计算出到人眼的光。</a:t>
            </a:r>
            <a:r>
              <a:rPr lang="en-US" altLang="zh-CN" dirty="0"/>
              <a:t>Rayleigh</a:t>
            </a:r>
            <a:r>
              <a:rPr lang="zh-CN" altLang="zh-CN" dirty="0"/>
              <a:t>散射导致白天的时候天空偏向亮蓝色，而</a:t>
            </a:r>
            <a:r>
              <a:rPr lang="en-US" altLang="zh-CN" dirty="0"/>
              <a:t>Mie</a:t>
            </a:r>
            <a:r>
              <a:rPr lang="zh-CN" altLang="zh-CN" dirty="0"/>
              <a:t>散射则使得天空偏向灰色，也会在太阳落山的时候使天空偏</a:t>
            </a:r>
            <a:r>
              <a:rPr lang="zh-CN" altLang="zh-CN" dirty="0" smtClean="0"/>
              <a:t>红色</a:t>
            </a:r>
            <a:endParaRPr lang="zh-CN" altLang="en-US" dirty="0"/>
          </a:p>
        </p:txBody>
      </p:sp>
    </p:spTree>
    <p:extLst>
      <p:ext uri="{BB962C8B-B14F-4D97-AF65-F5344CB8AC3E}">
        <p14:creationId xmlns:p14="http://schemas.microsoft.com/office/powerpoint/2010/main" val="97524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p:nvPr/>
        </p:nvPicPr>
        <p:blipFill>
          <a:blip r:embed="rId2" cstate="print"/>
          <a:srcRect/>
          <a:stretch>
            <a:fillRect/>
          </a:stretch>
        </p:blipFill>
        <p:spPr bwMode="auto">
          <a:xfrm>
            <a:off x="1938337" y="1128712"/>
            <a:ext cx="5267325" cy="2886075"/>
          </a:xfrm>
          <a:prstGeom prst="rect">
            <a:avLst/>
          </a:prstGeom>
          <a:noFill/>
          <a:ln w="9525">
            <a:noFill/>
            <a:miter lim="800000"/>
            <a:headEnd/>
            <a:tailEnd/>
          </a:ln>
        </p:spPr>
      </p:pic>
    </p:spTree>
    <p:extLst>
      <p:ext uri="{BB962C8B-B14F-4D97-AF65-F5344CB8AC3E}">
        <p14:creationId xmlns:p14="http://schemas.microsoft.com/office/powerpoint/2010/main" val="36750802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8673" name="图片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824" y="1059582"/>
            <a:ext cx="3505200" cy="230028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2757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4367800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47500" lnSpcReduction="20000"/>
              </a:bodyPr>
              <a:lstStyle/>
              <a:p>
                <a:r>
                  <a:rPr lang="zh-CN" altLang="zh-CN" dirty="0" smtClean="0"/>
                  <a:t>我们</a:t>
                </a:r>
                <a:r>
                  <a:rPr lang="zh-CN" altLang="zh-CN" dirty="0"/>
                  <a:t>可以将复杂的多重散射过程简化为：</a:t>
                </a:r>
              </a:p>
              <a:p>
                <a14:m>
                  <m:oMath xmlns:m="http://schemas.openxmlformats.org/officeDocument/2006/math">
                    <m:r>
                      <m:rPr>
                        <m:sty m:val="p"/>
                      </m:rPr>
                      <a:rPr lang="en-US" altLang="zh-CN"/>
                      <m:t>L</m:t>
                    </m:r>
                    <m:d>
                      <m:dPr>
                        <m:ctrlPr>
                          <a:rPr lang="zh-CN" altLang="zh-CN" i="1"/>
                        </m:ctrlPr>
                      </m:dPr>
                      <m:e>
                        <m:r>
                          <m:rPr>
                            <m:sty m:val="p"/>
                          </m:rPr>
                          <a:rPr lang="en-US" altLang="zh-CN"/>
                          <m:t>s</m:t>
                        </m:r>
                        <m:r>
                          <a:rPr lang="en-US" altLang="zh-CN"/>
                          <m:t>,</m:t>
                        </m:r>
                        <m:r>
                          <m:rPr>
                            <m:sty m:val="p"/>
                          </m:rPr>
                          <a:rPr lang="en-US" altLang="zh-CN"/>
                          <m:t>θ</m:t>
                        </m:r>
                      </m:e>
                    </m:d>
                    <m:r>
                      <a:rPr lang="en-US" altLang="zh-CN"/>
                      <m:t>=</m:t>
                    </m:r>
                    <m:sSub>
                      <m:sSubPr>
                        <m:ctrlPr>
                          <a:rPr lang="zh-CN" altLang="zh-CN" i="1"/>
                        </m:ctrlPr>
                      </m:sSubPr>
                      <m:e>
                        <m:r>
                          <m:rPr>
                            <m:sty m:val="p"/>
                          </m:rPr>
                          <a:rPr lang="en-US" altLang="zh-CN"/>
                          <m:t>L</m:t>
                        </m:r>
                      </m:e>
                      <m:sub>
                        <m:r>
                          <a:rPr lang="en-US" altLang="zh-CN"/>
                          <m:t>0</m:t>
                        </m:r>
                      </m:sub>
                    </m:sSub>
                    <m:sSub>
                      <m:sSubPr>
                        <m:ctrlPr>
                          <a:rPr lang="zh-CN" altLang="zh-CN" i="1"/>
                        </m:ctrlPr>
                      </m:sSubPr>
                      <m:e>
                        <m:r>
                          <m:rPr>
                            <m:sty m:val="p"/>
                          </m:rPr>
                          <a:rPr lang="en-US" altLang="zh-CN"/>
                          <m:t>F</m:t>
                        </m:r>
                      </m:e>
                      <m:sub>
                        <m:r>
                          <m:rPr>
                            <m:sty m:val="p"/>
                          </m:rPr>
                          <a:rPr lang="en-US" altLang="zh-CN"/>
                          <m:t>ex</m:t>
                        </m:r>
                      </m:sub>
                    </m:sSub>
                    <m:d>
                      <m:dPr>
                        <m:ctrlPr>
                          <a:rPr lang="zh-CN" altLang="zh-CN" i="1"/>
                        </m:ctrlPr>
                      </m:dPr>
                      <m:e>
                        <m:r>
                          <m:rPr>
                            <m:sty m:val="p"/>
                          </m:rPr>
                          <a:rPr lang="en-US" altLang="zh-CN"/>
                          <m:t>s</m:t>
                        </m:r>
                      </m:e>
                    </m:d>
                    <m:r>
                      <a:rPr lang="en-US" altLang="zh-CN"/>
                      <m:t>+</m:t>
                    </m:r>
                    <m:sSub>
                      <m:sSubPr>
                        <m:ctrlPr>
                          <a:rPr lang="zh-CN" altLang="zh-CN" i="1"/>
                        </m:ctrlPr>
                      </m:sSubPr>
                      <m:e>
                        <m:r>
                          <m:rPr>
                            <m:sty m:val="p"/>
                          </m:rPr>
                          <a:rPr lang="en-US" altLang="zh-CN"/>
                          <m:t>L</m:t>
                        </m:r>
                      </m:e>
                      <m:sub>
                        <m:r>
                          <m:rPr>
                            <m:sty m:val="p"/>
                          </m:rPr>
                          <a:rPr lang="en-US" altLang="zh-CN"/>
                          <m:t>in</m:t>
                        </m:r>
                      </m:sub>
                    </m:sSub>
                    <m:r>
                      <a:rPr lang="en-US" altLang="zh-CN"/>
                      <m:t>(</m:t>
                    </m:r>
                    <m:r>
                      <m:rPr>
                        <m:sty m:val="p"/>
                      </m:rPr>
                      <a:rPr lang="en-US" altLang="zh-CN"/>
                      <m:t>s</m:t>
                    </m:r>
                    <m:r>
                      <a:rPr lang="en-US" altLang="zh-CN"/>
                      <m:t>,</m:t>
                    </m:r>
                    <m:r>
                      <m:rPr>
                        <m:sty m:val="p"/>
                      </m:rPr>
                      <a:rPr lang="en-US" altLang="zh-CN"/>
                      <m:t>θ</m:t>
                    </m:r>
                    <m:r>
                      <a:rPr lang="en-US" altLang="zh-CN"/>
                      <m:t>)</m:t>
                    </m:r>
                  </m:oMath>
                </a14:m>
                <a:endParaRPr lang="zh-CN" altLang="zh-CN" dirty="0"/>
              </a:p>
              <a:p>
                <a:r>
                  <a:rPr lang="zh-CN" altLang="zh-CN" dirty="0"/>
                  <a:t>其中</a:t>
                </a:r>
                <a14:m>
                  <m:oMath xmlns:m="http://schemas.openxmlformats.org/officeDocument/2006/math">
                    <m:sSub>
                      <m:sSubPr>
                        <m:ctrlPr>
                          <a:rPr lang="zh-CN" altLang="zh-CN" i="1"/>
                        </m:ctrlPr>
                      </m:sSubPr>
                      <m:e>
                        <m:r>
                          <m:rPr>
                            <m:sty m:val="p"/>
                          </m:rPr>
                          <a:rPr lang="en-US" altLang="zh-CN"/>
                          <m:t>L</m:t>
                        </m:r>
                      </m:e>
                      <m:sub>
                        <m:r>
                          <a:rPr lang="en-US" altLang="zh-CN"/>
                          <m:t>0</m:t>
                        </m:r>
                      </m:sub>
                    </m:sSub>
                  </m:oMath>
                </a14:m>
                <a:r>
                  <a:rPr lang="zh-CN" altLang="zh-CN" dirty="0"/>
                  <a:t>是输入颜色，</a:t>
                </a:r>
                <a:r>
                  <a:rPr lang="en-US" altLang="zh-CN" dirty="0"/>
                  <a:t>s</a:t>
                </a:r>
                <a:r>
                  <a:rPr lang="zh-CN" altLang="zh-CN" dirty="0"/>
                  <a:t>是到摄像机的距离，</a:t>
                </a:r>
                <a14:m>
                  <m:oMath xmlns:m="http://schemas.openxmlformats.org/officeDocument/2006/math">
                    <m:r>
                      <m:rPr>
                        <m:sty m:val="p"/>
                      </m:rPr>
                      <a:rPr lang="en-US" altLang="zh-CN"/>
                      <m:t>θ</m:t>
                    </m:r>
                  </m:oMath>
                </a14:m>
                <a:r>
                  <a:rPr lang="zh-CN" altLang="zh-CN" dirty="0"/>
                  <a:t>是太阳的角度，在顶点程序中我们可以计算</a:t>
                </a:r>
                <a14:m>
                  <m:oMath xmlns:m="http://schemas.openxmlformats.org/officeDocument/2006/math">
                    <m:sSub>
                      <m:sSubPr>
                        <m:ctrlPr>
                          <a:rPr lang="zh-CN" altLang="zh-CN" i="1"/>
                        </m:ctrlPr>
                      </m:sSubPr>
                      <m:e>
                        <m:r>
                          <m:rPr>
                            <m:sty m:val="p"/>
                          </m:rPr>
                          <a:rPr lang="en-US" altLang="zh-CN"/>
                          <m:t>F</m:t>
                        </m:r>
                      </m:e>
                      <m:sub>
                        <m:r>
                          <m:rPr>
                            <m:sty m:val="p"/>
                          </m:rPr>
                          <a:rPr lang="en-US" altLang="zh-CN"/>
                          <m:t>ex</m:t>
                        </m:r>
                      </m:sub>
                    </m:sSub>
                    <m:d>
                      <m:dPr>
                        <m:ctrlPr>
                          <a:rPr lang="zh-CN" altLang="zh-CN" i="1"/>
                        </m:ctrlPr>
                      </m:dPr>
                      <m:e>
                        <m:r>
                          <m:rPr>
                            <m:sty m:val="p"/>
                          </m:rPr>
                          <a:rPr lang="en-US" altLang="zh-CN"/>
                          <m:t>s</m:t>
                        </m:r>
                      </m:e>
                    </m:d>
                  </m:oMath>
                </a14:m>
                <a:r>
                  <a:rPr lang="zh-CN" altLang="zh-CN" dirty="0"/>
                  <a:t>和</a:t>
                </a:r>
                <a14:m>
                  <m:oMath xmlns:m="http://schemas.openxmlformats.org/officeDocument/2006/math">
                    <m:sSub>
                      <m:sSubPr>
                        <m:ctrlPr>
                          <a:rPr lang="zh-CN" altLang="zh-CN" i="1"/>
                        </m:ctrlPr>
                      </m:sSubPr>
                      <m:e>
                        <m:r>
                          <m:rPr>
                            <m:sty m:val="p"/>
                          </m:rPr>
                          <a:rPr lang="en-US" altLang="zh-CN"/>
                          <m:t>L</m:t>
                        </m:r>
                      </m:e>
                      <m:sub>
                        <m:r>
                          <m:rPr>
                            <m:sty m:val="p"/>
                          </m:rPr>
                          <a:rPr lang="en-US" altLang="zh-CN"/>
                          <m:t>in</m:t>
                        </m:r>
                      </m:sub>
                    </m:sSub>
                    <m:r>
                      <a:rPr lang="en-US" altLang="zh-CN"/>
                      <m:t>(</m:t>
                    </m:r>
                    <m:r>
                      <m:rPr>
                        <m:sty m:val="p"/>
                      </m:rPr>
                      <a:rPr lang="en-US" altLang="zh-CN"/>
                      <m:t>s</m:t>
                    </m:r>
                    <m:r>
                      <a:rPr lang="en-US" altLang="zh-CN"/>
                      <m:t>,</m:t>
                    </m:r>
                    <m:r>
                      <m:rPr>
                        <m:sty m:val="p"/>
                      </m:rPr>
                      <a:rPr lang="en-US" altLang="zh-CN"/>
                      <m:t>θ</m:t>
                    </m:r>
                    <m:r>
                      <a:rPr lang="en-US" altLang="zh-CN"/>
                      <m:t>)</m:t>
                    </m:r>
                  </m:oMath>
                </a14:m>
                <a:r>
                  <a:rPr lang="zh-CN" altLang="zh-CN" dirty="0"/>
                  <a:t>。</a:t>
                </a:r>
              </a:p>
              <a:p>
                <a14:m>
                  <m:oMath xmlns:m="http://schemas.openxmlformats.org/officeDocument/2006/math">
                    <m:sSub>
                      <m:sSubPr>
                        <m:ctrlPr>
                          <a:rPr lang="zh-CN" altLang="zh-CN" i="1"/>
                        </m:ctrlPr>
                      </m:sSubPr>
                      <m:e>
                        <m:r>
                          <m:rPr>
                            <m:sty m:val="p"/>
                          </m:rPr>
                          <a:rPr lang="en-US" altLang="zh-CN"/>
                          <m:t>F</m:t>
                        </m:r>
                      </m:e>
                      <m:sub>
                        <m:r>
                          <m:rPr>
                            <m:sty m:val="p"/>
                          </m:rPr>
                          <a:rPr lang="en-US" altLang="zh-CN"/>
                          <m:t>ex</m:t>
                        </m:r>
                      </m:sub>
                    </m:sSub>
                    <m:d>
                      <m:dPr>
                        <m:ctrlPr>
                          <a:rPr lang="zh-CN" altLang="zh-CN" i="1"/>
                        </m:ctrlPr>
                      </m:dPr>
                      <m:e>
                        <m:r>
                          <m:rPr>
                            <m:sty m:val="p"/>
                          </m:rPr>
                          <a:rPr lang="en-US" altLang="zh-CN"/>
                          <m:t>s</m:t>
                        </m:r>
                      </m:e>
                    </m:d>
                    <m:r>
                      <a:rPr lang="en-US" altLang="zh-CN"/>
                      <m:t>=</m:t>
                    </m:r>
                    <m:sSup>
                      <m:sSupPr>
                        <m:ctrlPr>
                          <a:rPr lang="zh-CN" altLang="zh-CN" i="1"/>
                        </m:ctrlPr>
                      </m:sSupPr>
                      <m:e>
                        <m:r>
                          <m:rPr>
                            <m:sty m:val="p"/>
                          </m:rPr>
                          <a:rPr lang="en-US" altLang="zh-CN"/>
                          <m:t>e</m:t>
                        </m:r>
                      </m:e>
                      <m:sup>
                        <m:r>
                          <a:rPr lang="en-US" altLang="zh-CN" i="1"/>
                          <m:t>−</m:t>
                        </m:r>
                        <m:d>
                          <m:dPr>
                            <m:ctrlPr>
                              <a:rPr lang="zh-CN" altLang="zh-CN" i="1"/>
                            </m:ctrlPr>
                          </m:dPr>
                          <m:e>
                            <m:sSub>
                              <m:sSubPr>
                                <m:ctrlPr>
                                  <a:rPr lang="zh-CN" altLang="zh-CN" i="1"/>
                                </m:ctrlPr>
                              </m:sSubPr>
                              <m:e>
                                <m:r>
                                  <m:rPr>
                                    <m:sty m:val="p"/>
                                  </m:rPr>
                                  <a:rPr lang="en-US" altLang="zh-CN"/>
                                  <m:t>β</m:t>
                                </m:r>
                              </m:e>
                              <m:sub>
                                <m:r>
                                  <m:rPr>
                                    <m:sty m:val="p"/>
                                  </m:rPr>
                                  <a:rPr lang="en-US" altLang="zh-CN"/>
                                  <m:t>R</m:t>
                                </m:r>
                              </m:sub>
                            </m:sSub>
                            <m:sSub>
                              <m:sSubPr>
                                <m:ctrlPr>
                                  <a:rPr lang="zh-CN" altLang="zh-CN" i="1"/>
                                </m:ctrlPr>
                              </m:sSubPr>
                              <m:e>
                                <m:r>
                                  <a:rPr lang="en-US" altLang="zh-CN"/>
                                  <m:t>+</m:t>
                                </m:r>
                                <m:r>
                                  <m:rPr>
                                    <m:sty m:val="p"/>
                                  </m:rPr>
                                  <a:rPr lang="en-US" altLang="zh-CN"/>
                                  <m:t>β</m:t>
                                </m:r>
                              </m:e>
                              <m:sub>
                                <m:r>
                                  <m:rPr>
                                    <m:sty m:val="p"/>
                                  </m:rPr>
                                  <a:rPr lang="en-US" altLang="zh-CN"/>
                                  <m:t>M</m:t>
                                </m:r>
                              </m:sub>
                            </m:sSub>
                          </m:e>
                        </m:d>
                        <m:r>
                          <m:rPr>
                            <m:sty m:val="p"/>
                          </m:rPr>
                          <a:rPr lang="en-US" altLang="zh-CN"/>
                          <m:t>s</m:t>
                        </m:r>
                      </m:sup>
                    </m:sSup>
                  </m:oMath>
                </a14:m>
                <a:endParaRPr lang="zh-CN" altLang="zh-CN" dirty="0"/>
              </a:p>
              <a:p>
                <a14:m>
                  <m:oMath xmlns:m="http://schemas.openxmlformats.org/officeDocument/2006/math">
                    <m:sSub>
                      <m:sSubPr>
                        <m:ctrlPr>
                          <a:rPr lang="zh-CN" altLang="zh-CN" i="1"/>
                        </m:ctrlPr>
                      </m:sSubPr>
                      <m:e>
                        <m:r>
                          <m:rPr>
                            <m:sty m:val="p"/>
                          </m:rPr>
                          <a:rPr lang="en-US" altLang="zh-CN"/>
                          <m:t>L</m:t>
                        </m:r>
                      </m:e>
                      <m:sub>
                        <m:r>
                          <m:rPr>
                            <m:sty m:val="p"/>
                          </m:rPr>
                          <a:rPr lang="en-US" altLang="zh-CN"/>
                          <m:t>in</m:t>
                        </m:r>
                      </m:sub>
                    </m:sSub>
                    <m:d>
                      <m:dPr>
                        <m:ctrlPr>
                          <a:rPr lang="zh-CN" altLang="zh-CN" i="1"/>
                        </m:ctrlPr>
                      </m:dPr>
                      <m:e>
                        <m:r>
                          <m:rPr>
                            <m:sty m:val="p"/>
                          </m:rPr>
                          <a:rPr lang="en-US" altLang="zh-CN"/>
                          <m:t>s</m:t>
                        </m:r>
                        <m:r>
                          <a:rPr lang="en-US" altLang="zh-CN"/>
                          <m:t>,</m:t>
                        </m:r>
                        <m:r>
                          <m:rPr>
                            <m:sty m:val="p"/>
                          </m:rPr>
                          <a:rPr lang="en-US" altLang="zh-CN"/>
                          <m:t>θ</m:t>
                        </m:r>
                      </m:e>
                    </m:d>
                    <m:r>
                      <a:rPr lang="en-US" altLang="zh-CN"/>
                      <m:t>=</m:t>
                    </m:r>
                    <m:sSub>
                      <m:sSubPr>
                        <m:ctrlPr>
                          <a:rPr lang="zh-CN" altLang="zh-CN" i="1"/>
                        </m:ctrlPr>
                      </m:sSubPr>
                      <m:e>
                        <m:r>
                          <m:rPr>
                            <m:sty m:val="p"/>
                          </m:rPr>
                          <a:rPr lang="en-US" altLang="zh-CN"/>
                          <m:t>E</m:t>
                        </m:r>
                      </m:e>
                      <m:sub>
                        <m:r>
                          <m:rPr>
                            <m:sty m:val="p"/>
                          </m:rPr>
                          <a:rPr lang="en-US" altLang="zh-CN"/>
                          <m:t>sun</m:t>
                        </m:r>
                      </m:sub>
                    </m:sSub>
                    <m:d>
                      <m:dPr>
                        <m:ctrlPr>
                          <a:rPr lang="zh-CN" altLang="zh-CN" i="1"/>
                        </m:ctrlPr>
                      </m:dPr>
                      <m:e>
                        <m:r>
                          <a:rPr lang="en-US" altLang="zh-CN"/>
                          <m:t>1</m:t>
                        </m:r>
                        <m:r>
                          <a:rPr lang="en-US" altLang="zh-CN" i="1"/>
                          <m:t>−</m:t>
                        </m:r>
                        <m:sSup>
                          <m:sSupPr>
                            <m:ctrlPr>
                              <a:rPr lang="zh-CN" altLang="zh-CN" i="1"/>
                            </m:ctrlPr>
                          </m:sSupPr>
                          <m:e>
                            <m:r>
                              <m:rPr>
                                <m:sty m:val="p"/>
                              </m:rPr>
                              <a:rPr lang="en-US" altLang="zh-CN"/>
                              <m:t>e</m:t>
                            </m:r>
                          </m:e>
                          <m:sup>
                            <m:r>
                              <a:rPr lang="en-US" altLang="zh-CN" i="1"/>
                              <m:t>−</m:t>
                            </m:r>
                            <m:d>
                              <m:dPr>
                                <m:ctrlPr>
                                  <a:rPr lang="zh-CN" altLang="zh-CN" i="1"/>
                                </m:ctrlPr>
                              </m:dPr>
                              <m:e>
                                <m:sSub>
                                  <m:sSubPr>
                                    <m:ctrlPr>
                                      <a:rPr lang="zh-CN" altLang="zh-CN" i="1"/>
                                    </m:ctrlPr>
                                  </m:sSubPr>
                                  <m:e>
                                    <m:r>
                                      <m:rPr>
                                        <m:sty m:val="p"/>
                                      </m:rPr>
                                      <a:rPr lang="en-US" altLang="zh-CN"/>
                                      <m:t>β</m:t>
                                    </m:r>
                                  </m:e>
                                  <m:sub>
                                    <m:r>
                                      <m:rPr>
                                        <m:sty m:val="p"/>
                                      </m:rPr>
                                      <a:rPr lang="en-US" altLang="zh-CN"/>
                                      <m:t>R</m:t>
                                    </m:r>
                                  </m:sub>
                                </m:sSub>
                                <m:sSub>
                                  <m:sSubPr>
                                    <m:ctrlPr>
                                      <a:rPr lang="zh-CN" altLang="zh-CN" i="1"/>
                                    </m:ctrlPr>
                                  </m:sSubPr>
                                  <m:e>
                                    <m:r>
                                      <a:rPr lang="en-US" altLang="zh-CN"/>
                                      <m:t>+</m:t>
                                    </m:r>
                                    <m:r>
                                      <m:rPr>
                                        <m:sty m:val="p"/>
                                      </m:rPr>
                                      <a:rPr lang="en-US" altLang="zh-CN"/>
                                      <m:t>β</m:t>
                                    </m:r>
                                  </m:e>
                                  <m:sub>
                                    <m:r>
                                      <m:rPr>
                                        <m:sty m:val="p"/>
                                      </m:rPr>
                                      <a:rPr lang="en-US" altLang="zh-CN"/>
                                      <m:t>M</m:t>
                                    </m:r>
                                  </m:sub>
                                </m:sSub>
                              </m:e>
                            </m:d>
                            <m:r>
                              <m:rPr>
                                <m:sty m:val="p"/>
                              </m:rPr>
                              <a:rPr lang="en-US" altLang="zh-CN"/>
                              <m:t>s</m:t>
                            </m:r>
                          </m:sup>
                        </m:sSup>
                      </m:e>
                    </m:d>
                    <m:f>
                      <m:fPr>
                        <m:ctrlPr>
                          <a:rPr lang="zh-CN" altLang="zh-CN" i="1"/>
                        </m:ctrlPr>
                      </m:fPr>
                      <m:num>
                        <m:sSub>
                          <m:sSubPr>
                            <m:ctrlPr>
                              <a:rPr lang="zh-CN" altLang="zh-CN" i="1"/>
                            </m:ctrlPr>
                          </m:sSubPr>
                          <m:e>
                            <m:sSub>
                              <m:sSubPr>
                                <m:ctrlPr>
                                  <a:rPr lang="zh-CN" altLang="zh-CN" i="1"/>
                                </m:ctrlPr>
                              </m:sSubPr>
                              <m:e>
                                <m:r>
                                  <m:rPr>
                                    <m:sty m:val="p"/>
                                  </m:rPr>
                                  <a:rPr lang="en-US" altLang="zh-CN"/>
                                  <m:t>β</m:t>
                                </m:r>
                              </m:e>
                              <m:sub>
                                <m:r>
                                  <m:rPr>
                                    <m:sty m:val="p"/>
                                  </m:rPr>
                                  <a:rPr lang="en-US" altLang="zh-CN"/>
                                  <m:t>R</m:t>
                                </m:r>
                              </m:sub>
                            </m:sSub>
                            <m:d>
                              <m:dPr>
                                <m:ctrlPr>
                                  <a:rPr lang="zh-CN" altLang="zh-CN" i="1"/>
                                </m:ctrlPr>
                              </m:dPr>
                              <m:e>
                                <m:r>
                                  <m:rPr>
                                    <m:sty m:val="p"/>
                                  </m:rPr>
                                  <a:rPr lang="en-US" altLang="zh-CN"/>
                                  <m:t>θ</m:t>
                                </m:r>
                              </m:e>
                            </m:d>
                            <m:r>
                              <a:rPr lang="en-US" altLang="zh-CN"/>
                              <m:t>+</m:t>
                            </m:r>
                            <m:r>
                              <m:rPr>
                                <m:sty m:val="p"/>
                              </m:rPr>
                              <a:rPr lang="en-US" altLang="zh-CN"/>
                              <m:t>β</m:t>
                            </m:r>
                          </m:e>
                          <m:sub>
                            <m:r>
                              <m:rPr>
                                <m:sty m:val="p"/>
                              </m:rPr>
                              <a:rPr lang="en-US" altLang="zh-CN"/>
                              <m:t>M</m:t>
                            </m:r>
                          </m:sub>
                        </m:sSub>
                        <m:d>
                          <m:dPr>
                            <m:ctrlPr>
                              <a:rPr lang="zh-CN" altLang="zh-CN" i="1"/>
                            </m:ctrlPr>
                          </m:dPr>
                          <m:e>
                            <m:r>
                              <m:rPr>
                                <m:sty m:val="p"/>
                              </m:rPr>
                              <a:rPr lang="en-US" altLang="zh-CN"/>
                              <m:t>θ</m:t>
                            </m:r>
                          </m:e>
                        </m:d>
                      </m:num>
                      <m:den>
                        <m:sSub>
                          <m:sSubPr>
                            <m:ctrlPr>
                              <a:rPr lang="zh-CN" altLang="zh-CN" i="1"/>
                            </m:ctrlPr>
                          </m:sSubPr>
                          <m:e>
                            <m:sSub>
                              <m:sSubPr>
                                <m:ctrlPr>
                                  <a:rPr lang="zh-CN" altLang="zh-CN" i="1"/>
                                </m:ctrlPr>
                              </m:sSubPr>
                              <m:e>
                                <m:r>
                                  <m:rPr>
                                    <m:sty m:val="p"/>
                                  </m:rPr>
                                  <a:rPr lang="en-US" altLang="zh-CN"/>
                                  <m:t>β</m:t>
                                </m:r>
                              </m:e>
                              <m:sub>
                                <m:r>
                                  <m:rPr>
                                    <m:sty m:val="p"/>
                                  </m:rPr>
                                  <a:rPr lang="en-US" altLang="zh-CN"/>
                                  <m:t>R</m:t>
                                </m:r>
                              </m:sub>
                            </m:sSub>
                            <m:r>
                              <a:rPr lang="en-US" altLang="zh-CN"/>
                              <m:t>+</m:t>
                            </m:r>
                            <m:r>
                              <m:rPr>
                                <m:sty m:val="p"/>
                              </m:rPr>
                              <a:rPr lang="en-US" altLang="zh-CN"/>
                              <m:t>β</m:t>
                            </m:r>
                          </m:e>
                          <m:sub>
                            <m:r>
                              <m:rPr>
                                <m:sty m:val="p"/>
                              </m:rPr>
                              <a:rPr lang="en-US" altLang="zh-CN"/>
                              <m:t>M</m:t>
                            </m:r>
                          </m:sub>
                        </m:sSub>
                      </m:den>
                    </m:f>
                  </m:oMath>
                </a14:m>
                <a:endParaRPr lang="zh-CN" altLang="zh-CN" dirty="0"/>
              </a:p>
              <a:p>
                <a14:m>
                  <m:oMath xmlns:m="http://schemas.openxmlformats.org/officeDocument/2006/math">
                    <m:sSub>
                      <m:sSubPr>
                        <m:ctrlPr>
                          <a:rPr lang="zh-CN" altLang="zh-CN" i="1"/>
                        </m:ctrlPr>
                      </m:sSubPr>
                      <m:e>
                        <m:r>
                          <a:rPr lang="zh-CN" altLang="zh-CN"/>
                          <m:t>这里</m:t>
                        </m:r>
                        <m:r>
                          <m:rPr>
                            <m:sty m:val="p"/>
                          </m:rPr>
                          <a:rPr lang="en-US" altLang="zh-CN"/>
                          <m:t>β</m:t>
                        </m:r>
                      </m:e>
                      <m:sub>
                        <m:r>
                          <m:rPr>
                            <m:sty m:val="p"/>
                          </m:rPr>
                          <a:rPr lang="en-US" altLang="zh-CN"/>
                          <m:t>R</m:t>
                        </m:r>
                      </m:sub>
                    </m:sSub>
                    <m:d>
                      <m:dPr>
                        <m:ctrlPr>
                          <a:rPr lang="zh-CN" altLang="zh-CN" i="1"/>
                        </m:ctrlPr>
                      </m:dPr>
                      <m:e>
                        <m:r>
                          <m:rPr>
                            <m:sty m:val="p"/>
                          </m:rPr>
                          <a:rPr lang="en-US" altLang="zh-CN"/>
                          <m:t>θ</m:t>
                        </m:r>
                      </m:e>
                    </m:d>
                    <m:r>
                      <a:rPr lang="en-US" altLang="zh-CN"/>
                      <m:t>=</m:t>
                    </m:r>
                    <m:f>
                      <m:fPr>
                        <m:ctrlPr>
                          <a:rPr lang="zh-CN" altLang="zh-CN" i="1"/>
                        </m:ctrlPr>
                      </m:fPr>
                      <m:num>
                        <m:r>
                          <a:rPr lang="en-US" altLang="zh-CN"/>
                          <m:t>3</m:t>
                        </m:r>
                      </m:num>
                      <m:den>
                        <m:r>
                          <a:rPr lang="en-US" altLang="zh-CN"/>
                          <m:t>16</m:t>
                        </m:r>
                        <m:r>
                          <m:rPr>
                            <m:sty m:val="p"/>
                          </m:rPr>
                          <a:rPr lang="en-US" altLang="zh-CN"/>
                          <m:t>π</m:t>
                        </m:r>
                      </m:den>
                    </m:f>
                    <m:sSub>
                      <m:sSubPr>
                        <m:ctrlPr>
                          <a:rPr lang="zh-CN" altLang="zh-CN" i="1"/>
                        </m:ctrlPr>
                      </m:sSubPr>
                      <m:e>
                        <m:r>
                          <m:rPr>
                            <m:sty m:val="p"/>
                          </m:rPr>
                          <a:rPr lang="en-US" altLang="zh-CN"/>
                          <m:t>β</m:t>
                        </m:r>
                      </m:e>
                      <m:sub>
                        <m:r>
                          <m:rPr>
                            <m:sty m:val="p"/>
                          </m:rPr>
                          <a:rPr lang="en-US" altLang="zh-CN"/>
                          <m:t>R</m:t>
                        </m:r>
                      </m:sub>
                    </m:sSub>
                    <m:r>
                      <a:rPr lang="en-US" altLang="zh-CN"/>
                      <m:t>(1+</m:t>
                    </m:r>
                    <m:sSup>
                      <m:sSupPr>
                        <m:ctrlPr>
                          <a:rPr lang="zh-CN" altLang="zh-CN" i="1"/>
                        </m:ctrlPr>
                      </m:sSupPr>
                      <m:e>
                        <m:r>
                          <m:rPr>
                            <m:sty m:val="p"/>
                          </m:rPr>
                          <a:rPr lang="en-US" altLang="zh-CN"/>
                          <m:t>cos</m:t>
                        </m:r>
                      </m:e>
                      <m:sup>
                        <m:r>
                          <a:rPr lang="en-US" altLang="zh-CN"/>
                          <m:t>2</m:t>
                        </m:r>
                      </m:sup>
                    </m:sSup>
                    <m:r>
                      <m:rPr>
                        <m:sty m:val="p"/>
                      </m:rPr>
                      <a:rPr lang="en-US" altLang="zh-CN"/>
                      <m:t>θ</m:t>
                    </m:r>
                    <m:r>
                      <a:rPr lang="en-US" altLang="zh-CN"/>
                      <m:t>)</m:t>
                    </m:r>
                  </m:oMath>
                </a14:m>
                <a:endParaRPr lang="zh-CN" altLang="zh-CN" dirty="0"/>
              </a:p>
              <a:p>
                <a14:m>
                  <m:oMath xmlns:m="http://schemas.openxmlformats.org/officeDocument/2006/math">
                    <m:sSub>
                      <m:sSubPr>
                        <m:ctrlPr>
                          <a:rPr lang="zh-CN" altLang="zh-CN" i="1"/>
                        </m:ctrlPr>
                      </m:sSubPr>
                      <m:e>
                        <m:r>
                          <m:rPr>
                            <m:sty m:val="p"/>
                          </m:rPr>
                          <a:rPr lang="en-US" altLang="zh-CN"/>
                          <m:t>β</m:t>
                        </m:r>
                      </m:e>
                      <m:sub>
                        <m:r>
                          <m:rPr>
                            <m:sty m:val="p"/>
                          </m:rPr>
                          <a:rPr lang="en-US" altLang="zh-CN"/>
                          <m:t>M</m:t>
                        </m:r>
                      </m:sub>
                    </m:sSub>
                    <m:d>
                      <m:dPr>
                        <m:ctrlPr>
                          <a:rPr lang="zh-CN" altLang="zh-CN" i="1"/>
                        </m:ctrlPr>
                      </m:dPr>
                      <m:e>
                        <m:r>
                          <m:rPr>
                            <m:sty m:val="p"/>
                          </m:rPr>
                          <a:rPr lang="en-US" altLang="zh-CN"/>
                          <m:t>θ</m:t>
                        </m:r>
                      </m:e>
                    </m:d>
                    <m:r>
                      <a:rPr lang="en-US" altLang="zh-CN"/>
                      <m:t>=</m:t>
                    </m:r>
                    <m:f>
                      <m:fPr>
                        <m:ctrlPr>
                          <a:rPr lang="zh-CN" altLang="zh-CN" i="1"/>
                        </m:ctrlPr>
                      </m:fPr>
                      <m:num>
                        <m:r>
                          <a:rPr lang="en-US" altLang="zh-CN"/>
                          <m:t>1</m:t>
                        </m:r>
                      </m:num>
                      <m:den>
                        <m:r>
                          <a:rPr lang="en-US" altLang="zh-CN"/>
                          <m:t>4</m:t>
                        </m:r>
                        <m:r>
                          <m:rPr>
                            <m:sty m:val="p"/>
                          </m:rPr>
                          <a:rPr lang="en-US" altLang="zh-CN"/>
                          <m:t>π</m:t>
                        </m:r>
                      </m:den>
                    </m:f>
                    <m:sSub>
                      <m:sSubPr>
                        <m:ctrlPr>
                          <a:rPr lang="zh-CN" altLang="zh-CN" i="1"/>
                        </m:ctrlPr>
                      </m:sSubPr>
                      <m:e>
                        <m:r>
                          <m:rPr>
                            <m:sty m:val="p"/>
                          </m:rPr>
                          <a:rPr lang="en-US" altLang="zh-CN"/>
                          <m:t>β</m:t>
                        </m:r>
                      </m:e>
                      <m:sub>
                        <m:r>
                          <m:rPr>
                            <m:sty m:val="p"/>
                          </m:rPr>
                          <a:rPr lang="en-US" altLang="zh-CN"/>
                          <m:t>M</m:t>
                        </m:r>
                      </m:sub>
                    </m:sSub>
                    <m:f>
                      <m:fPr>
                        <m:ctrlPr>
                          <a:rPr lang="zh-CN" altLang="zh-CN" i="1"/>
                        </m:ctrlPr>
                      </m:fPr>
                      <m:num>
                        <m:sSup>
                          <m:sSupPr>
                            <m:ctrlPr>
                              <a:rPr lang="zh-CN" altLang="zh-CN" i="1"/>
                            </m:ctrlPr>
                          </m:sSupPr>
                          <m:e>
                            <m:r>
                              <a:rPr lang="en-US" altLang="zh-CN"/>
                              <m:t>(1</m:t>
                            </m:r>
                            <m:r>
                              <a:rPr lang="en-US" altLang="zh-CN" i="1"/>
                              <m:t>−</m:t>
                            </m:r>
                            <m:r>
                              <m:rPr>
                                <m:sty m:val="p"/>
                              </m:rPr>
                              <a:rPr lang="en-US" altLang="zh-CN"/>
                              <m:t>g</m:t>
                            </m:r>
                            <m:r>
                              <a:rPr lang="en-US" altLang="zh-CN"/>
                              <m:t>)</m:t>
                            </m:r>
                          </m:e>
                          <m:sup>
                            <m:r>
                              <a:rPr lang="en-US" altLang="zh-CN"/>
                              <m:t>2</m:t>
                            </m:r>
                          </m:sup>
                        </m:sSup>
                      </m:num>
                      <m:den>
                        <m:sSup>
                          <m:sSupPr>
                            <m:ctrlPr>
                              <a:rPr lang="zh-CN" altLang="zh-CN" i="1"/>
                            </m:ctrlPr>
                          </m:sSupPr>
                          <m:e>
                            <m:sSup>
                              <m:sSupPr>
                                <m:ctrlPr>
                                  <a:rPr lang="zh-CN" altLang="zh-CN" i="1"/>
                                </m:ctrlPr>
                              </m:sSupPr>
                              <m:e>
                                <m:r>
                                  <a:rPr lang="en-US" altLang="zh-CN"/>
                                  <m:t>(1+</m:t>
                                </m:r>
                                <m:r>
                                  <m:rPr>
                                    <m:sty m:val="p"/>
                                  </m:rPr>
                                  <a:rPr lang="en-US" altLang="zh-CN"/>
                                  <m:t>g</m:t>
                                </m:r>
                              </m:e>
                              <m:sup>
                                <m:r>
                                  <a:rPr lang="en-US" altLang="zh-CN"/>
                                  <m:t>2</m:t>
                                </m:r>
                              </m:sup>
                            </m:sSup>
                            <m:r>
                              <a:rPr lang="en-US" altLang="zh-CN" i="1"/>
                              <m:t>−</m:t>
                            </m:r>
                            <m:r>
                              <a:rPr lang="en-US" altLang="zh-CN"/>
                              <m:t>2</m:t>
                            </m:r>
                            <m:r>
                              <m:rPr>
                                <m:sty m:val="p"/>
                              </m:rPr>
                              <a:rPr lang="en-US" altLang="zh-CN"/>
                              <m:t>gcosθ</m:t>
                            </m:r>
                            <m:r>
                              <a:rPr lang="en-US" altLang="zh-CN"/>
                              <m:t>)</m:t>
                            </m:r>
                          </m:e>
                          <m:sup>
                            <m:r>
                              <a:rPr lang="en-US" altLang="zh-CN"/>
                              <m:t>3/2</m:t>
                            </m:r>
                          </m:sup>
                        </m:sSup>
                      </m:den>
                    </m:f>
                  </m:oMath>
                </a14:m>
                <a:endParaRPr lang="zh-CN" altLang="zh-CN" dirty="0"/>
              </a:p>
              <a:p>
                <a:r>
                  <a:rPr lang="zh-CN" altLang="zh-CN" dirty="0"/>
                  <a:t>其中</a:t>
                </a:r>
                <a14:m>
                  <m:oMath xmlns:m="http://schemas.openxmlformats.org/officeDocument/2006/math">
                    <m:sSub>
                      <m:sSubPr>
                        <m:ctrlPr>
                          <a:rPr lang="zh-CN" altLang="zh-CN" i="1"/>
                        </m:ctrlPr>
                      </m:sSubPr>
                      <m:e>
                        <m:r>
                          <m:rPr>
                            <m:sty m:val="p"/>
                          </m:rPr>
                          <a:rPr lang="en-US" altLang="zh-CN"/>
                          <m:t>β</m:t>
                        </m:r>
                      </m:e>
                      <m:sub>
                        <m:r>
                          <m:rPr>
                            <m:sty m:val="p"/>
                          </m:rPr>
                          <a:rPr lang="en-US" altLang="zh-CN"/>
                          <m:t>R</m:t>
                        </m:r>
                      </m:sub>
                    </m:sSub>
                  </m:oMath>
                </a14:m>
                <a:r>
                  <a:rPr lang="zh-CN" altLang="zh-CN" dirty="0"/>
                  <a:t>是</a:t>
                </a:r>
                <a:r>
                  <a:rPr lang="en-US" altLang="zh-CN" dirty="0"/>
                  <a:t>Rayleigh</a:t>
                </a:r>
                <a:r>
                  <a:rPr lang="zh-CN" altLang="zh-CN" dirty="0"/>
                  <a:t>散射系数，</a:t>
                </a:r>
                <a14:m>
                  <m:oMath xmlns:m="http://schemas.openxmlformats.org/officeDocument/2006/math">
                    <m:sSub>
                      <m:sSubPr>
                        <m:ctrlPr>
                          <a:rPr lang="zh-CN" altLang="zh-CN" i="1"/>
                        </m:ctrlPr>
                      </m:sSubPr>
                      <m:e>
                        <m:r>
                          <m:rPr>
                            <m:sty m:val="p"/>
                          </m:rPr>
                          <a:rPr lang="en-US" altLang="zh-CN"/>
                          <m:t>β</m:t>
                        </m:r>
                      </m:e>
                      <m:sub>
                        <m:r>
                          <m:rPr>
                            <m:sty m:val="p"/>
                          </m:rPr>
                          <a:rPr lang="en-US" altLang="zh-CN"/>
                          <m:t>M</m:t>
                        </m:r>
                      </m:sub>
                    </m:sSub>
                  </m:oMath>
                </a14:m>
                <a:r>
                  <a:rPr lang="zh-CN" altLang="zh-CN" dirty="0"/>
                  <a:t>是</a:t>
                </a:r>
                <a:r>
                  <a:rPr lang="en-US" altLang="zh-CN" dirty="0"/>
                  <a:t>Mie</a:t>
                </a:r>
                <a:r>
                  <a:rPr lang="zh-CN" altLang="zh-CN" dirty="0"/>
                  <a:t>散射系数，</a:t>
                </a:r>
                <a:r>
                  <a:rPr lang="en-US" altLang="zh-CN" dirty="0"/>
                  <a:t>g</a:t>
                </a:r>
                <a:r>
                  <a:rPr lang="zh-CN" altLang="zh-CN" dirty="0"/>
                  <a:t>是</a:t>
                </a:r>
                <a:r>
                  <a:rPr lang="en-US" altLang="zh-CN" dirty="0" err="1"/>
                  <a:t>Henyey</a:t>
                </a:r>
                <a:r>
                  <a:rPr lang="en-US" altLang="zh-CN" dirty="0"/>
                  <a:t>/Greenstein</a:t>
                </a:r>
                <a:r>
                  <a:rPr lang="zh-CN" altLang="zh-CN" dirty="0"/>
                  <a:t>相位系数，</a:t>
                </a:r>
                <a14:m>
                  <m:oMath xmlns:m="http://schemas.openxmlformats.org/officeDocument/2006/math">
                    <m:sSub>
                      <m:sSubPr>
                        <m:ctrlPr>
                          <a:rPr lang="zh-CN" altLang="zh-CN" i="1"/>
                        </m:ctrlPr>
                      </m:sSubPr>
                      <m:e>
                        <m:r>
                          <m:rPr>
                            <m:sty m:val="p"/>
                          </m:rPr>
                          <a:rPr lang="en-US" altLang="zh-CN"/>
                          <m:t>E</m:t>
                        </m:r>
                      </m:e>
                      <m:sub>
                        <m:r>
                          <m:rPr>
                            <m:sty m:val="p"/>
                          </m:rPr>
                          <a:rPr lang="en-US" altLang="zh-CN"/>
                          <m:t>sun</m:t>
                        </m:r>
                      </m:sub>
                    </m:sSub>
                  </m:oMath>
                </a14:m>
                <a:r>
                  <a:rPr lang="zh-CN" altLang="zh-CN" dirty="0"/>
                  <a:t>是太阳光发射强度。在像素程序中，通过颜色的乘法和加法运算就可以很容易得到最终的颜色。</a:t>
                </a:r>
              </a:p>
              <a:p>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t="-19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381953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毛发</a:t>
            </a:r>
            <a:r>
              <a:rPr lang="zh-CN" altLang="zh-CN" b="1" dirty="0" smtClean="0"/>
              <a:t>渲染</a:t>
            </a:r>
            <a:endParaRPr lang="zh-CN" altLang="en-US" dirty="0"/>
          </a:p>
        </p:txBody>
      </p:sp>
      <p:sp>
        <p:nvSpPr>
          <p:cNvPr id="3" name="内容占位符 2"/>
          <p:cNvSpPr>
            <a:spLocks noGrp="1"/>
          </p:cNvSpPr>
          <p:nvPr>
            <p:ph idx="1"/>
          </p:nvPr>
        </p:nvSpPr>
        <p:spPr/>
        <p:txBody>
          <a:bodyPr>
            <a:normAutofit fontScale="85000" lnSpcReduction="20000"/>
          </a:bodyPr>
          <a:lstStyle/>
          <a:p>
            <a:r>
              <a:rPr lang="zh-CN" altLang="zh-CN" dirty="0" smtClean="0"/>
              <a:t>游戏</a:t>
            </a:r>
            <a:r>
              <a:rPr lang="zh-CN" altLang="zh-CN" dirty="0"/>
              <a:t>中各类动物或怪兽通常都离不开毛发，有了毛发的装饰，这些动物模型才更为</a:t>
            </a:r>
            <a:r>
              <a:rPr lang="zh-CN" altLang="zh-CN" dirty="0" smtClean="0"/>
              <a:t>真实</a:t>
            </a:r>
            <a:endParaRPr lang="en-US" altLang="zh-CN" dirty="0" smtClean="0"/>
          </a:p>
          <a:p>
            <a:r>
              <a:rPr lang="zh-CN" altLang="zh-CN" dirty="0" smtClean="0"/>
              <a:t>早期</a:t>
            </a:r>
            <a:r>
              <a:rPr lang="en-US" altLang="zh-CN" dirty="0"/>
              <a:t>80</a:t>
            </a:r>
            <a:r>
              <a:rPr lang="zh-CN" altLang="zh-CN" dirty="0"/>
              <a:t>年代</a:t>
            </a:r>
            <a:r>
              <a:rPr lang="en-US" altLang="zh-CN" dirty="0" err="1"/>
              <a:t>Kajia</a:t>
            </a:r>
            <a:r>
              <a:rPr lang="zh-CN" altLang="zh-CN" dirty="0"/>
              <a:t>提出光照方程通过光线投射方法计算每个</a:t>
            </a:r>
            <a:r>
              <a:rPr lang="en-US" altLang="zh-CN" dirty="0" err="1"/>
              <a:t>texel</a:t>
            </a:r>
            <a:r>
              <a:rPr lang="zh-CN" altLang="zh-CN" dirty="0"/>
              <a:t>的光亮度，从而得到毛发的整体效果。这样的方法计算量很大，无法在实时的游戏或虚拟现实系统中</a:t>
            </a:r>
            <a:r>
              <a:rPr lang="zh-CN" altLang="zh-CN" dirty="0" smtClean="0"/>
              <a:t>应用</a:t>
            </a:r>
            <a:endParaRPr lang="en-US" altLang="zh-CN" dirty="0" smtClean="0"/>
          </a:p>
          <a:p>
            <a:r>
              <a:rPr lang="en-US" altLang="zh-CN" dirty="0" err="1" smtClean="0"/>
              <a:t>Lengyel</a:t>
            </a:r>
            <a:r>
              <a:rPr lang="zh-CN" altLang="zh-CN" dirty="0"/>
              <a:t>于</a:t>
            </a:r>
            <a:r>
              <a:rPr lang="en-US" altLang="zh-CN" dirty="0"/>
              <a:t>2001</a:t>
            </a:r>
            <a:r>
              <a:rPr lang="zh-CN" altLang="zh-CN" dirty="0"/>
              <a:t>年提出的壳纹理</a:t>
            </a:r>
            <a:r>
              <a:rPr lang="en-US" altLang="zh-CN" dirty="0"/>
              <a:t>(Shell texture) </a:t>
            </a:r>
            <a:r>
              <a:rPr lang="zh-CN" altLang="zh-CN" dirty="0"/>
              <a:t>技术则为动物短毛效果提供了一种非常高效的手段，该方法实现起来很简单，适合于游戏引擎的渲染当中。</a:t>
            </a:r>
          </a:p>
          <a:p>
            <a:endParaRPr lang="zh-CN" altLang="en-US" dirty="0"/>
          </a:p>
        </p:txBody>
      </p:sp>
    </p:spTree>
    <p:extLst>
      <p:ext uri="{BB962C8B-B14F-4D97-AF65-F5344CB8AC3E}">
        <p14:creationId xmlns:p14="http://schemas.microsoft.com/office/powerpoint/2010/main" val="33831440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96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7225" y="1282700"/>
            <a:ext cx="5287963" cy="257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44469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zh-CN" altLang="zh-CN" dirty="0"/>
              <a:t>算法首先沿着模型表面法线方向往外延伸出多个几何层，然后在这每层上面绘制如图 </a:t>
            </a:r>
            <a:r>
              <a:rPr lang="zh-CN" altLang="zh-CN" dirty="0" smtClean="0"/>
              <a:t>中</a:t>
            </a:r>
            <a:r>
              <a:rPr lang="zh-CN" altLang="zh-CN" dirty="0"/>
              <a:t>左上带有</a:t>
            </a:r>
            <a:r>
              <a:rPr lang="en-US" altLang="zh-CN" dirty="0"/>
              <a:t>Alpha</a:t>
            </a:r>
            <a:r>
              <a:rPr lang="zh-CN" altLang="zh-CN" dirty="0"/>
              <a:t>分量的纹理，这样在观察的时候，就可以得到如图 </a:t>
            </a:r>
            <a:r>
              <a:rPr lang="zh-CN" altLang="zh-CN" dirty="0" smtClean="0"/>
              <a:t>中间</a:t>
            </a:r>
            <a:r>
              <a:rPr lang="zh-CN" altLang="zh-CN" dirty="0"/>
              <a:t>下图所示的毛茸茸</a:t>
            </a:r>
            <a:r>
              <a:rPr lang="zh-CN" altLang="zh-CN" dirty="0" smtClean="0"/>
              <a:t>效果</a:t>
            </a:r>
            <a:endParaRPr lang="en-US" altLang="zh-CN" dirty="0" smtClean="0"/>
          </a:p>
          <a:p>
            <a:r>
              <a:rPr lang="zh-CN" altLang="zh-CN" dirty="0" smtClean="0"/>
              <a:t>由于</a:t>
            </a:r>
            <a:r>
              <a:rPr lang="zh-CN" altLang="zh-CN" dirty="0"/>
              <a:t>纹理是一层层贴在物体表面上，当视线与物体表面相切时，将不会观察到纹理，会出现短毛效果消失的错误，为了解决这个问题，算法在物体表面增加垂直方向的面片，并在面片上绘制肋片纹理（</a:t>
            </a:r>
            <a:r>
              <a:rPr lang="en-US" altLang="zh-CN" dirty="0"/>
              <a:t>Fin </a:t>
            </a:r>
            <a:r>
              <a:rPr lang="en-US" altLang="zh-CN" dirty="0" smtClean="0"/>
              <a:t>Texture</a:t>
            </a:r>
            <a:endParaRPr lang="zh-CN" altLang="en-US" dirty="0"/>
          </a:p>
        </p:txBody>
      </p:sp>
    </p:spTree>
    <p:extLst>
      <p:ext uri="{BB962C8B-B14F-4D97-AF65-F5344CB8AC3E}">
        <p14:creationId xmlns:p14="http://schemas.microsoft.com/office/powerpoint/2010/main" val="28478941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307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7225" y="1382713"/>
            <a:ext cx="5287963" cy="23764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41937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31749"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7225" y="1282700"/>
            <a:ext cx="5287963" cy="257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5581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dirty="0" smtClean="0"/>
              <a:t>The End</a:t>
            </a:r>
            <a:endParaRPr lang="zh-CN" altLang="en-US" dirty="0"/>
          </a:p>
        </p:txBody>
      </p:sp>
      <p:sp>
        <p:nvSpPr>
          <p:cNvPr id="5" name="副标题 4"/>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2846808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62500" lnSpcReduction="20000"/>
          </a:bodyPr>
          <a:lstStyle/>
          <a:p>
            <a:r>
              <a:rPr lang="zh-CN" altLang="zh-CN" dirty="0"/>
              <a:t>当</a:t>
            </a:r>
            <a:r>
              <a:rPr lang="en-US" altLang="zh-CN" dirty="0"/>
              <a:t>NVIDIA</a:t>
            </a:r>
            <a:r>
              <a:rPr lang="zh-CN" altLang="zh-CN" dirty="0"/>
              <a:t>早年通过</a:t>
            </a:r>
            <a:r>
              <a:rPr lang="en-US" altLang="zh-CN" dirty="0" err="1"/>
              <a:t>Geforce</a:t>
            </a:r>
            <a:r>
              <a:rPr lang="en-US" altLang="zh-CN" dirty="0"/>
              <a:t> 256</a:t>
            </a:r>
            <a:r>
              <a:rPr lang="zh-CN" altLang="zh-CN" dirty="0"/>
              <a:t>显卡提出</a:t>
            </a:r>
            <a:r>
              <a:rPr lang="en-US" altLang="zh-CN" dirty="0"/>
              <a:t>GPU</a:t>
            </a:r>
            <a:r>
              <a:rPr lang="zh-CN" altLang="zh-CN" dirty="0"/>
              <a:t>这个概念后，图形卡开始直接承担光照计算和变换计算，这样大大加快了图形数据的处理。在通过光栅化得到像素片段后，可以完成颜色融合，纹理映射，深度检测等计算，光栅化过程也通过图形硬件来完成。</a:t>
            </a:r>
          </a:p>
          <a:p>
            <a:r>
              <a:rPr lang="en-US" altLang="zh-CN" dirty="0"/>
              <a:t>	</a:t>
            </a:r>
            <a:r>
              <a:rPr lang="zh-CN" altLang="zh-CN" dirty="0"/>
              <a:t>通过</a:t>
            </a:r>
            <a:r>
              <a:rPr lang="en-US" altLang="zh-CN" dirty="0"/>
              <a:t>OpenGL</a:t>
            </a:r>
            <a:r>
              <a:rPr lang="zh-CN" altLang="zh-CN" dirty="0"/>
              <a:t>或者</a:t>
            </a:r>
            <a:r>
              <a:rPr lang="en-US" altLang="zh-CN" dirty="0"/>
              <a:t>Direct3D</a:t>
            </a:r>
            <a:r>
              <a:rPr lang="zh-CN" altLang="zh-CN" dirty="0"/>
              <a:t>函数的直接调用，就可以通过固定管线来实现图形渲染，如在图 </a:t>
            </a:r>
            <a:r>
              <a:rPr lang="en-US" altLang="zh-CN" dirty="0"/>
              <a:t>2</a:t>
            </a:r>
            <a:r>
              <a:rPr lang="zh-CN" altLang="zh-CN" dirty="0"/>
              <a:t>中固定绘制流水线的步骤都有直接对应的函数可供调用。</a:t>
            </a:r>
          </a:p>
          <a:p>
            <a:r>
              <a:rPr lang="en-US" altLang="zh-CN" dirty="0"/>
              <a:t>	</a:t>
            </a:r>
            <a:r>
              <a:rPr lang="zh-CN" altLang="zh-CN" dirty="0"/>
              <a:t>随着图形硬件的发展，为了更方便、灵活地控制渲染流水线，在</a:t>
            </a:r>
            <a:r>
              <a:rPr lang="en-US" altLang="zh-CN" dirty="0"/>
              <a:t>2000</a:t>
            </a:r>
            <a:r>
              <a:rPr lang="zh-CN" altLang="zh-CN" dirty="0"/>
              <a:t>年左右图形硬件厂商开始支持顶点可编程特性，即用户可通过调用汇编指令对渲染过程进行控制。这一特性一经推出，立刻受到众多推崇，于是可编程性正式成为图形处理器的一个重要特征，这一个特征为广大用户带来了颠覆性的体验。接下来我们将重点介绍可编程性带给游戏开发者的革新以及可以实现的渲染效果。</a:t>
            </a:r>
          </a:p>
          <a:p>
            <a:endParaRPr lang="zh-CN" altLang="en-US" dirty="0"/>
          </a:p>
        </p:txBody>
      </p:sp>
    </p:spTree>
    <p:extLst>
      <p:ext uri="{BB962C8B-B14F-4D97-AF65-F5344CB8AC3E}">
        <p14:creationId xmlns:p14="http://schemas.microsoft.com/office/powerpoint/2010/main" val="3159305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绘制</a:t>
            </a:r>
            <a:r>
              <a:rPr lang="zh-CN" altLang="zh-CN" b="1" dirty="0" smtClean="0"/>
              <a:t>语言</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zh-CN" dirty="0" smtClean="0"/>
              <a:t>实时</a:t>
            </a:r>
            <a:r>
              <a:rPr lang="zh-CN" altLang="zh-CN" dirty="0"/>
              <a:t>渲染的本质就是图形数据的实时计算和</a:t>
            </a:r>
            <a:r>
              <a:rPr lang="zh-CN" altLang="zh-CN" dirty="0" smtClean="0"/>
              <a:t>输出</a:t>
            </a:r>
            <a:endParaRPr lang="en-US" altLang="zh-CN" dirty="0" smtClean="0"/>
          </a:p>
          <a:p>
            <a:r>
              <a:rPr lang="zh-CN" altLang="zh-CN" dirty="0" smtClean="0"/>
              <a:t>最</a:t>
            </a:r>
            <a:r>
              <a:rPr lang="zh-CN" altLang="zh-CN" dirty="0"/>
              <a:t>典型的图形数据源是顶点以及顶点之间的连接</a:t>
            </a:r>
            <a:r>
              <a:rPr lang="zh-CN" altLang="zh-CN" dirty="0" smtClean="0"/>
              <a:t>关系</a:t>
            </a:r>
            <a:endParaRPr lang="en-US" altLang="zh-CN" dirty="0" smtClean="0"/>
          </a:p>
          <a:p>
            <a:r>
              <a:rPr lang="zh-CN" altLang="zh-CN" dirty="0" smtClean="0"/>
              <a:t>顶点</a:t>
            </a:r>
            <a:r>
              <a:rPr lang="zh-CN" altLang="zh-CN" dirty="0"/>
              <a:t>包括了位置、法向、颜色、纹理坐标、顶点的权重等，顶点的连接关系构成了网格的拓扑，指明了每一个面片由哪些顶点构成。</a:t>
            </a:r>
          </a:p>
          <a:p>
            <a:endParaRPr lang="zh-CN" altLang="en-US" dirty="0"/>
          </a:p>
        </p:txBody>
      </p:sp>
    </p:spTree>
    <p:extLst>
      <p:ext uri="{BB962C8B-B14F-4D97-AF65-F5344CB8AC3E}">
        <p14:creationId xmlns:p14="http://schemas.microsoft.com/office/powerpoint/2010/main" val="30335769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凤舞九天">
  <a:themeElements>
    <a:clrScheme name="凤舞九天">
      <a:dk1>
        <a:sysClr val="windowText" lastClr="000000"/>
      </a:dk1>
      <a:lt1>
        <a:sysClr val="window" lastClr="FFFFFF"/>
      </a:lt1>
      <a:dk2>
        <a:srgbClr val="004646"/>
      </a:dk2>
      <a:lt2>
        <a:srgbClr val="E1F0FF"/>
      </a:lt2>
      <a:accent1>
        <a:srgbClr val="50742F"/>
      </a:accent1>
      <a:accent2>
        <a:srgbClr val="268868"/>
      </a:accent2>
      <a:accent3>
        <a:srgbClr val="33BD56"/>
      </a:accent3>
      <a:accent4>
        <a:srgbClr val="4BC5B9"/>
      </a:accent4>
      <a:accent5>
        <a:srgbClr val="3163CA"/>
      </a:accent5>
      <a:accent6>
        <a:srgbClr val="4B14AA"/>
      </a:accent6>
      <a:hlink>
        <a:srgbClr val="D9BE02"/>
      </a:hlink>
      <a:folHlink>
        <a:srgbClr val="F900F9"/>
      </a:folHlink>
    </a:clrScheme>
    <a:fontScheme name="凤舞九天">
      <a:majorFont>
        <a:latin typeface="Footlight MT Light"/>
        <a:ea typeface=""/>
        <a:cs typeface=""/>
        <a:font script="Jpan" typeface="ＭＳ Ｐゴシック"/>
        <a:font script="Hang" typeface="맑은 고딕"/>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oudy Old Style"/>
        <a:ea typeface=""/>
        <a:cs typeface=""/>
        <a:font script="Jpan" typeface="ＭＳ Ｐ明朝"/>
        <a:font script="Hang" typeface="HY견명조"/>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凤舞九天">
      <a:fillStyleLst>
        <a:solidFill>
          <a:schemeClr val="phClr">
            <a:tint val="100000"/>
            <a:shade val="100000"/>
            <a:hueMod val="100000"/>
            <a:satMod val="100000"/>
          </a:schemeClr>
        </a:solidFill>
        <a:gradFill rotWithShape="1">
          <a:gsLst>
            <a:gs pos="0">
              <a:schemeClr val="phClr">
                <a:tint val="65000"/>
                <a:satMod val="180000"/>
              </a:schemeClr>
            </a:gs>
            <a:gs pos="50000">
              <a:schemeClr val="phClr">
                <a:tint val="40000"/>
                <a:satMod val="175000"/>
              </a:schemeClr>
            </a:gs>
            <a:gs pos="100000">
              <a:schemeClr val="phClr">
                <a:tint val="65000"/>
                <a:satMod val="180000"/>
              </a:schemeClr>
            </a:gs>
          </a:gsLst>
          <a:lin ang="0" scaled="1"/>
        </a:gradFill>
        <a:gradFill rotWithShape="1">
          <a:gsLst>
            <a:gs pos="0">
              <a:schemeClr val="phClr">
                <a:shade val="38000"/>
                <a:satMod val="150000"/>
              </a:schemeClr>
            </a:gs>
            <a:gs pos="50000">
              <a:schemeClr val="phClr">
                <a:shade val="100000"/>
                <a:satMod val="100000"/>
              </a:schemeClr>
            </a:gs>
            <a:gs pos="100000">
              <a:schemeClr val="phClr">
                <a:shade val="38000"/>
                <a:satMod val="150000"/>
              </a:schemeClr>
            </a:gs>
          </a:gsLst>
          <a:lin ang="0" scaled="1"/>
        </a:grad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tint val="100000"/>
            <a:shade val="100000"/>
            <a:hueMod val="100000"/>
            <a:satMod val="100000"/>
          </a:schemeClr>
        </a:solidFill>
        <a:gradFill rotWithShape="1">
          <a:gsLst>
            <a:gs pos="0">
              <a:schemeClr val="phClr">
                <a:tint val="80000"/>
                <a:satMod val="400000"/>
              </a:schemeClr>
            </a:gs>
            <a:gs pos="25000">
              <a:schemeClr val="phClr">
                <a:tint val="83000"/>
                <a:satMod val="300000"/>
              </a:schemeClr>
            </a:gs>
            <a:gs pos="100000">
              <a:schemeClr val="phClr">
                <a:shade val="15000"/>
                <a:satMod val="300000"/>
              </a:schemeClr>
            </a:gs>
          </a:gsLst>
          <a:path path="circle">
            <a:fillToRect l="10000" t="180000" r="10000" b="50000"/>
          </a:path>
        </a:gradFill>
        <a:blipFill>
          <a:blip xmlns:r="http://schemas.openxmlformats.org/officeDocument/2006/relationships" r:embed="rId1">
            <a:duotone>
              <a:schemeClr val="phClr">
                <a:tint val="100000"/>
                <a:shade val="70000"/>
                <a:hueMod val="100000"/>
                <a:satMod val="100000"/>
              </a:schemeClr>
              <a:schemeClr val="phClr">
                <a:tint val="90000"/>
                <a:shade val="100000"/>
                <a:hueMod val="100000"/>
                <a:satMod val="100000"/>
              </a:schemeClr>
            </a:duotone>
          </a:blip>
          <a:tile tx="0" ty="0" sx="50000" sy="50000" flip="x"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Phoenix</Template>
  <TotalTime>75</TotalTime>
  <Words>6353</Words>
  <Application>Microsoft Office PowerPoint</Application>
  <PresentationFormat>全屏显示(16:9)</PresentationFormat>
  <Paragraphs>297</Paragraphs>
  <Slides>77</Slides>
  <Notes>0</Notes>
  <HiddenSlides>0</HiddenSlides>
  <MMClips>0</MMClips>
  <ScaleCrop>false</ScaleCrop>
  <HeadingPairs>
    <vt:vector size="4" baseType="variant">
      <vt:variant>
        <vt:lpstr>主题</vt:lpstr>
      </vt:variant>
      <vt:variant>
        <vt:i4>1</vt:i4>
      </vt:variant>
      <vt:variant>
        <vt:lpstr>幻灯片标题</vt:lpstr>
      </vt:variant>
      <vt:variant>
        <vt:i4>77</vt:i4>
      </vt:variant>
    </vt:vector>
  </HeadingPairs>
  <TitlesOfParts>
    <vt:vector size="78" baseType="lpstr">
      <vt:lpstr>凤舞九天</vt:lpstr>
      <vt:lpstr>三维渲染技术</vt:lpstr>
      <vt:lpstr>大纲</vt:lpstr>
      <vt:lpstr>三维渲染技术</vt:lpstr>
      <vt:lpstr>PowerPoint 演示文稿</vt:lpstr>
      <vt:lpstr>固定渲染管线</vt:lpstr>
      <vt:lpstr>PowerPoint 演示文稿</vt:lpstr>
      <vt:lpstr>PowerPoint 演示文稿</vt:lpstr>
      <vt:lpstr>PowerPoint 演示文稿</vt:lpstr>
      <vt:lpstr>绘制语言</vt:lpstr>
      <vt:lpstr>PowerPoint 演示文稿</vt:lpstr>
      <vt:lpstr>PowerPoint 演示文稿</vt:lpstr>
      <vt:lpstr>着色器</vt:lpstr>
      <vt:lpstr>PowerPoint 演示文稿</vt:lpstr>
      <vt:lpstr>逐像素光照</vt:lpstr>
      <vt:lpstr>PowerPoint 演示文稿</vt:lpstr>
      <vt:lpstr>PowerPoint 演示文稿</vt:lpstr>
      <vt:lpstr>凹凸映射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卡通渲染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环境映射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水面效果</vt:lpstr>
      <vt:lpstr>PowerPoint 演示文稿</vt:lpstr>
      <vt:lpstr>PowerPoint 演示文稿</vt:lpstr>
      <vt:lpstr>PowerPoint 演示文稿</vt:lpstr>
      <vt:lpstr>PowerPoint 演示文稿</vt:lpstr>
      <vt:lpstr>地形渲染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大气渲染</vt:lpstr>
      <vt:lpstr>PowerPoint 演示文稿</vt:lpstr>
      <vt:lpstr>PowerPoint 演示文稿</vt:lpstr>
      <vt:lpstr>PowerPoint 演示文稿</vt:lpstr>
      <vt:lpstr>PowerPoint 演示文稿</vt:lpstr>
      <vt:lpstr>毛发渲染</vt:lpstr>
      <vt:lpstr>PowerPoint 演示文稿</vt:lpstr>
      <vt:lpstr>PowerPoint 演示文稿</vt:lpstr>
      <vt:lpstr>PowerPoint 演示文稿</vt:lpstr>
      <vt:lpstr>PowerPoint 演示文稿</vt:lpstr>
      <vt:lpstr>The End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三维渲染技术</dc:title>
  <dc:creator>HL H</dc:creator>
  <cp:lastModifiedBy>HL H</cp:lastModifiedBy>
  <cp:revision>21</cp:revision>
  <dcterms:created xsi:type="dcterms:W3CDTF">2018-01-30T09:09:23Z</dcterms:created>
  <dcterms:modified xsi:type="dcterms:W3CDTF">2018-04-04T06:22:58Z</dcterms:modified>
</cp:coreProperties>
</file>